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9"/>
  </p:notesMasterIdLst>
  <p:sldIdLst>
    <p:sldId id="295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4" r:id="rId38"/>
  </p:sldIdLst>
  <p:sldSz cx="9144000" cy="6858000" type="screen4x3"/>
  <p:notesSz cx="9144000" cy="6858000"/>
  <p:defaultTextStyle>
    <a:defPPr>
      <a:defRPr lang="en-US"/>
    </a:defPPr>
    <a:lvl1pPr marL="0" lvl="0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lvl="1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lvl="2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lvl="3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lvl="4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lvl="5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lvl="6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lvl="7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lvl="8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 showGuides="1">
      <p:cViewPr varScale="1">
        <p:scale>
          <a:sx n="83" d="100"/>
          <a:sy n="83" d="100"/>
        </p:scale>
        <p:origin x="1536" y="7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2" Type="http://schemas.openxmlformats.org/officeDocument/2006/relationships/tableStyles" Target="tableStyles.xml"/><Relationship Id="rId41" Type="http://schemas.openxmlformats.org/officeDocument/2006/relationships/viewProps" Target="viewProps.xml"/><Relationship Id="rId40" Type="http://schemas.openxmlformats.org/officeDocument/2006/relationships/presProps" Target="presProps.xml"/><Relationship Id="rId4" Type="http://schemas.openxmlformats.org/officeDocument/2006/relationships/slide" Target="slides/slide2.xml"/><Relationship Id="rId39" Type="http://schemas.openxmlformats.org/officeDocument/2006/relationships/notesMaster" Target="notesMasters/notesMaster1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40842F3-C89B-42A2-B092-B3C51F80ABEF}" type="datetimeFigureOut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en-IN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857250"/>
            <a:ext cx="30861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to edit Master text styles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Second level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91440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Third level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1371600" marR="0" lvl="3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Fourth level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1828800" marR="0" lvl="4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Fifth level</a:t>
            </a:r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7B1B175-728F-4D86-B66A-81AD15DE34C7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2125980"/>
            <a:ext cx="77724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sz="1050" b="1" i="0" u="none" strike="noStrike" kern="1200" cap="none" spc="0" normalizeH="0" baseline="0" noProof="0" dirty="0">
                <a:ln>
                  <a:noFill/>
                </a:ln>
                <a:solidFill>
                  <a:srgbClr val="9F8AD5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/>
              </a:rPr>
              <a:t>© 2017</a:t>
            </a:r>
            <a:r>
              <a:rPr kumimoji="0" sz="1050" b="1" i="0" u="none" strike="noStrike" kern="1200" cap="none" spc="-5" normalizeH="0" baseline="0" noProof="0" dirty="0">
                <a:ln>
                  <a:noFill/>
                </a:ln>
                <a:solidFill>
                  <a:srgbClr val="9F8AD5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/>
              </a:rPr>
              <a:t> Pearson</a:t>
            </a:r>
            <a:r>
              <a:rPr kumimoji="0" sz="1050" b="1" i="0" u="none" strike="noStrike" kern="1200" cap="none" spc="-15" normalizeH="0" baseline="0" noProof="0" dirty="0">
                <a:ln>
                  <a:noFill/>
                </a:ln>
                <a:solidFill>
                  <a:srgbClr val="9F8AD5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/>
              </a:rPr>
              <a:t> </a:t>
            </a:r>
            <a:r>
              <a:rPr kumimoji="0" sz="1050" b="1" i="0" u="none" strike="noStrike" kern="1200" cap="none" spc="-5" normalizeH="0" baseline="0" noProof="0" dirty="0">
                <a:ln>
                  <a:noFill/>
                </a:ln>
                <a:solidFill>
                  <a:srgbClr val="9F8AD5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/>
              </a:rPr>
              <a:t>Education,</a:t>
            </a:r>
            <a:r>
              <a:rPr kumimoji="0" sz="1050" b="1" i="0" u="none" strike="noStrike" kern="1200" cap="none" spc="-40" normalizeH="0" baseline="0" noProof="0" dirty="0">
                <a:ln>
                  <a:noFill/>
                </a:ln>
                <a:solidFill>
                  <a:srgbClr val="9F8AD5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/>
              </a:rPr>
              <a:t> </a:t>
            </a:r>
            <a:r>
              <a:rPr kumimoji="0" sz="1050" b="1" i="0" u="none" strike="noStrike" kern="1200" cap="none" spc="0" normalizeH="0" baseline="0" noProof="0" dirty="0">
                <a:ln>
                  <a:noFill/>
                </a:ln>
                <a:solidFill>
                  <a:srgbClr val="9F8AD5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/>
              </a:rPr>
              <a:t>Ltd.,</a:t>
            </a:r>
            <a:r>
              <a:rPr kumimoji="0" sz="1050" b="1" i="0" u="none" strike="noStrike" kern="1200" cap="none" spc="-25" normalizeH="0" baseline="0" noProof="0" dirty="0">
                <a:ln>
                  <a:noFill/>
                </a:ln>
                <a:solidFill>
                  <a:srgbClr val="9F8AD5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/>
              </a:rPr>
              <a:t> </a:t>
            </a:r>
            <a:r>
              <a:rPr kumimoji="0" sz="1050" b="1" i="0" u="none" strike="noStrike" kern="1200" cap="none" spc="-15" normalizeH="0" baseline="0" noProof="0" dirty="0">
                <a:ln>
                  <a:noFill/>
                </a:ln>
                <a:solidFill>
                  <a:srgbClr val="9F8AD5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/>
              </a:rPr>
              <a:t>All</a:t>
            </a:r>
            <a:r>
              <a:rPr kumimoji="0" sz="1050" b="1" i="0" u="none" strike="noStrike" kern="1200" cap="none" spc="35" normalizeH="0" baseline="0" noProof="0" dirty="0">
                <a:ln>
                  <a:noFill/>
                </a:ln>
                <a:solidFill>
                  <a:srgbClr val="9F8AD5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/>
              </a:rPr>
              <a:t> </a:t>
            </a:r>
            <a:r>
              <a:rPr kumimoji="0" sz="1050" b="1" i="0" u="none" strike="noStrike" kern="1200" cap="none" spc="-5" normalizeH="0" baseline="0" noProof="0" dirty="0">
                <a:ln>
                  <a:noFill/>
                </a:ln>
                <a:solidFill>
                  <a:srgbClr val="9F8AD5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/>
              </a:rPr>
              <a:t>rights</a:t>
            </a:r>
            <a:r>
              <a:rPr kumimoji="0" sz="1050" b="1" i="0" u="none" strike="noStrike" kern="1200" cap="none" spc="-25" normalizeH="0" baseline="0" noProof="0" dirty="0">
                <a:ln>
                  <a:noFill/>
                </a:ln>
                <a:solidFill>
                  <a:srgbClr val="9F8AD5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/>
              </a:rPr>
              <a:t> </a:t>
            </a:r>
            <a:r>
              <a:rPr kumimoji="0" sz="1050" b="1" i="0" u="none" strike="noStrike" kern="1200" cap="none" spc="-5" normalizeH="0" baseline="0" noProof="0" dirty="0">
                <a:ln>
                  <a:noFill/>
                </a:ln>
                <a:solidFill>
                  <a:srgbClr val="9F8AD5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/>
              </a:rPr>
              <a:t>reserved.</a:t>
            </a:r>
            <a:endParaRPr kumimoji="0" sz="1050" b="1" i="0" u="none" strike="noStrike" kern="1200" cap="none" spc="-5" normalizeH="0" baseline="0" noProof="0" dirty="0">
              <a:ln>
                <a:noFill/>
              </a:ln>
              <a:solidFill>
                <a:srgbClr val="9F8AD5"/>
              </a:solidFill>
              <a:effectLst/>
              <a:uLnTx/>
              <a:uFillTx/>
              <a:latin typeface="Arial" panose="020B0604020202020204"/>
              <a:ea typeface="+mn-ea"/>
              <a:cs typeface="Arial" panose="020B0604020202020204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5C5536F-29A2-4704-8D5C-3875D589D637}" type="datetime1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6F15528-21DE-4FAA-801E-634DDDAF4B2B}" type="slidenum">
              <a:rPr kumimoji="0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400" b="0" i="0">
                <a:solidFill>
                  <a:srgbClr val="2E1F57"/>
                </a:solidFill>
                <a:latin typeface="Candara" panose="020E0502030303020204"/>
                <a:cs typeface="Candara" panose="020E0502030303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rgbClr val="2E1F57"/>
                </a:solidFill>
                <a:latin typeface="Candara" panose="020E0502030303020204"/>
                <a:cs typeface="Candara" panose="020E0502030303020204"/>
              </a:defRPr>
            </a:lvl1pPr>
          </a:lstStyle>
          <a:p/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sz="1050" b="1" i="0" u="none" strike="noStrike" kern="1200" cap="none" spc="0" normalizeH="0" baseline="0" noProof="0" dirty="0">
                <a:ln>
                  <a:noFill/>
                </a:ln>
                <a:solidFill>
                  <a:srgbClr val="9F8AD5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/>
              </a:rPr>
              <a:t>© 2017</a:t>
            </a:r>
            <a:r>
              <a:rPr kumimoji="0" sz="1050" b="1" i="0" u="none" strike="noStrike" kern="1200" cap="none" spc="-5" normalizeH="0" baseline="0" noProof="0" dirty="0">
                <a:ln>
                  <a:noFill/>
                </a:ln>
                <a:solidFill>
                  <a:srgbClr val="9F8AD5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/>
              </a:rPr>
              <a:t> Pearson</a:t>
            </a:r>
            <a:r>
              <a:rPr kumimoji="0" sz="1050" b="1" i="0" u="none" strike="noStrike" kern="1200" cap="none" spc="-15" normalizeH="0" baseline="0" noProof="0" dirty="0">
                <a:ln>
                  <a:noFill/>
                </a:ln>
                <a:solidFill>
                  <a:srgbClr val="9F8AD5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/>
              </a:rPr>
              <a:t> </a:t>
            </a:r>
            <a:r>
              <a:rPr kumimoji="0" sz="1050" b="1" i="0" u="none" strike="noStrike" kern="1200" cap="none" spc="-5" normalizeH="0" baseline="0" noProof="0" dirty="0">
                <a:ln>
                  <a:noFill/>
                </a:ln>
                <a:solidFill>
                  <a:srgbClr val="9F8AD5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/>
              </a:rPr>
              <a:t>Education,</a:t>
            </a:r>
            <a:r>
              <a:rPr kumimoji="0" sz="1050" b="1" i="0" u="none" strike="noStrike" kern="1200" cap="none" spc="-40" normalizeH="0" baseline="0" noProof="0" dirty="0">
                <a:ln>
                  <a:noFill/>
                </a:ln>
                <a:solidFill>
                  <a:srgbClr val="9F8AD5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/>
              </a:rPr>
              <a:t> </a:t>
            </a:r>
            <a:r>
              <a:rPr kumimoji="0" sz="1050" b="1" i="0" u="none" strike="noStrike" kern="1200" cap="none" spc="0" normalizeH="0" baseline="0" noProof="0" dirty="0">
                <a:ln>
                  <a:noFill/>
                </a:ln>
                <a:solidFill>
                  <a:srgbClr val="9F8AD5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/>
              </a:rPr>
              <a:t>Ltd.,</a:t>
            </a:r>
            <a:r>
              <a:rPr kumimoji="0" sz="1050" b="1" i="0" u="none" strike="noStrike" kern="1200" cap="none" spc="-25" normalizeH="0" baseline="0" noProof="0" dirty="0">
                <a:ln>
                  <a:noFill/>
                </a:ln>
                <a:solidFill>
                  <a:srgbClr val="9F8AD5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/>
              </a:rPr>
              <a:t> </a:t>
            </a:r>
            <a:r>
              <a:rPr kumimoji="0" sz="1050" b="1" i="0" u="none" strike="noStrike" kern="1200" cap="none" spc="-15" normalizeH="0" baseline="0" noProof="0" dirty="0">
                <a:ln>
                  <a:noFill/>
                </a:ln>
                <a:solidFill>
                  <a:srgbClr val="9F8AD5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/>
              </a:rPr>
              <a:t>All</a:t>
            </a:r>
            <a:r>
              <a:rPr kumimoji="0" sz="1050" b="1" i="0" u="none" strike="noStrike" kern="1200" cap="none" spc="35" normalizeH="0" baseline="0" noProof="0" dirty="0">
                <a:ln>
                  <a:noFill/>
                </a:ln>
                <a:solidFill>
                  <a:srgbClr val="9F8AD5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/>
              </a:rPr>
              <a:t> </a:t>
            </a:r>
            <a:r>
              <a:rPr kumimoji="0" sz="1050" b="1" i="0" u="none" strike="noStrike" kern="1200" cap="none" spc="-5" normalizeH="0" baseline="0" noProof="0" dirty="0">
                <a:ln>
                  <a:noFill/>
                </a:ln>
                <a:solidFill>
                  <a:srgbClr val="9F8AD5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/>
              </a:rPr>
              <a:t>rights</a:t>
            </a:r>
            <a:r>
              <a:rPr kumimoji="0" sz="1050" b="1" i="0" u="none" strike="noStrike" kern="1200" cap="none" spc="-25" normalizeH="0" baseline="0" noProof="0" dirty="0">
                <a:ln>
                  <a:noFill/>
                </a:ln>
                <a:solidFill>
                  <a:srgbClr val="9F8AD5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/>
              </a:rPr>
              <a:t> </a:t>
            </a:r>
            <a:r>
              <a:rPr kumimoji="0" sz="1050" b="1" i="0" u="none" strike="noStrike" kern="1200" cap="none" spc="-5" normalizeH="0" baseline="0" noProof="0" dirty="0">
                <a:ln>
                  <a:noFill/>
                </a:ln>
                <a:solidFill>
                  <a:srgbClr val="9F8AD5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/>
              </a:rPr>
              <a:t>reserved.</a:t>
            </a:r>
            <a:endParaRPr kumimoji="0" sz="1050" b="1" i="0" u="none" strike="noStrike" kern="1200" cap="none" spc="-5" normalizeH="0" baseline="0" noProof="0" dirty="0">
              <a:ln>
                <a:noFill/>
              </a:ln>
              <a:solidFill>
                <a:srgbClr val="9F8AD5"/>
              </a:solidFill>
              <a:effectLst/>
              <a:uLnTx/>
              <a:uFillTx/>
              <a:latin typeface="Arial" panose="020B0604020202020204"/>
              <a:ea typeface="+mn-ea"/>
              <a:cs typeface="Arial" panose="020B0604020202020204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5C5536F-29A2-4704-8D5C-3875D589D637}" type="datetime1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6F15528-21DE-4FAA-801E-634DDDAF4B2B}" type="slidenum">
              <a:rPr kumimoji="0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400" b="0" i="0">
                <a:solidFill>
                  <a:srgbClr val="2E1F57"/>
                </a:solidFill>
                <a:latin typeface="Candara" panose="020E0502030303020204"/>
                <a:cs typeface="Candara" panose="020E0502030303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307340" y="1767588"/>
            <a:ext cx="3322320" cy="42062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900" b="0" i="0">
                <a:solidFill>
                  <a:srgbClr val="2E1F57"/>
                </a:solidFill>
                <a:latin typeface="Candara" panose="020E0502030303020204"/>
                <a:cs typeface="Candara" panose="020E0502030303020204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sz="1050" b="1" i="0" u="none" strike="noStrike" kern="1200" cap="none" spc="0" normalizeH="0" baseline="0" noProof="0" dirty="0">
                <a:ln>
                  <a:noFill/>
                </a:ln>
                <a:solidFill>
                  <a:srgbClr val="9F8AD5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/>
              </a:rPr>
              <a:t>© 2017</a:t>
            </a:r>
            <a:r>
              <a:rPr kumimoji="0" sz="1050" b="1" i="0" u="none" strike="noStrike" kern="1200" cap="none" spc="-5" normalizeH="0" baseline="0" noProof="0" dirty="0">
                <a:ln>
                  <a:noFill/>
                </a:ln>
                <a:solidFill>
                  <a:srgbClr val="9F8AD5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/>
              </a:rPr>
              <a:t> Pearson</a:t>
            </a:r>
            <a:r>
              <a:rPr kumimoji="0" sz="1050" b="1" i="0" u="none" strike="noStrike" kern="1200" cap="none" spc="-15" normalizeH="0" baseline="0" noProof="0" dirty="0">
                <a:ln>
                  <a:noFill/>
                </a:ln>
                <a:solidFill>
                  <a:srgbClr val="9F8AD5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/>
              </a:rPr>
              <a:t> </a:t>
            </a:r>
            <a:r>
              <a:rPr kumimoji="0" sz="1050" b="1" i="0" u="none" strike="noStrike" kern="1200" cap="none" spc="-5" normalizeH="0" baseline="0" noProof="0" dirty="0">
                <a:ln>
                  <a:noFill/>
                </a:ln>
                <a:solidFill>
                  <a:srgbClr val="9F8AD5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/>
              </a:rPr>
              <a:t>Education,</a:t>
            </a:r>
            <a:r>
              <a:rPr kumimoji="0" sz="1050" b="1" i="0" u="none" strike="noStrike" kern="1200" cap="none" spc="-40" normalizeH="0" baseline="0" noProof="0" dirty="0">
                <a:ln>
                  <a:noFill/>
                </a:ln>
                <a:solidFill>
                  <a:srgbClr val="9F8AD5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/>
              </a:rPr>
              <a:t> </a:t>
            </a:r>
            <a:r>
              <a:rPr kumimoji="0" sz="1050" b="1" i="0" u="none" strike="noStrike" kern="1200" cap="none" spc="0" normalizeH="0" baseline="0" noProof="0" dirty="0">
                <a:ln>
                  <a:noFill/>
                </a:ln>
                <a:solidFill>
                  <a:srgbClr val="9F8AD5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/>
              </a:rPr>
              <a:t>Ltd.,</a:t>
            </a:r>
            <a:r>
              <a:rPr kumimoji="0" sz="1050" b="1" i="0" u="none" strike="noStrike" kern="1200" cap="none" spc="-25" normalizeH="0" baseline="0" noProof="0" dirty="0">
                <a:ln>
                  <a:noFill/>
                </a:ln>
                <a:solidFill>
                  <a:srgbClr val="9F8AD5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/>
              </a:rPr>
              <a:t> </a:t>
            </a:r>
            <a:r>
              <a:rPr kumimoji="0" sz="1050" b="1" i="0" u="none" strike="noStrike" kern="1200" cap="none" spc="-15" normalizeH="0" baseline="0" noProof="0" dirty="0">
                <a:ln>
                  <a:noFill/>
                </a:ln>
                <a:solidFill>
                  <a:srgbClr val="9F8AD5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/>
              </a:rPr>
              <a:t>All</a:t>
            </a:r>
            <a:r>
              <a:rPr kumimoji="0" sz="1050" b="1" i="0" u="none" strike="noStrike" kern="1200" cap="none" spc="35" normalizeH="0" baseline="0" noProof="0" dirty="0">
                <a:ln>
                  <a:noFill/>
                </a:ln>
                <a:solidFill>
                  <a:srgbClr val="9F8AD5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/>
              </a:rPr>
              <a:t> </a:t>
            </a:r>
            <a:r>
              <a:rPr kumimoji="0" sz="1050" b="1" i="0" u="none" strike="noStrike" kern="1200" cap="none" spc="-5" normalizeH="0" baseline="0" noProof="0" dirty="0">
                <a:ln>
                  <a:noFill/>
                </a:ln>
                <a:solidFill>
                  <a:srgbClr val="9F8AD5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/>
              </a:rPr>
              <a:t>rights</a:t>
            </a:r>
            <a:r>
              <a:rPr kumimoji="0" sz="1050" b="1" i="0" u="none" strike="noStrike" kern="1200" cap="none" spc="-25" normalizeH="0" baseline="0" noProof="0" dirty="0">
                <a:ln>
                  <a:noFill/>
                </a:ln>
                <a:solidFill>
                  <a:srgbClr val="9F8AD5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/>
              </a:rPr>
              <a:t> </a:t>
            </a:r>
            <a:r>
              <a:rPr kumimoji="0" sz="1050" b="1" i="0" u="none" strike="noStrike" kern="1200" cap="none" spc="-5" normalizeH="0" baseline="0" noProof="0" dirty="0">
                <a:ln>
                  <a:noFill/>
                </a:ln>
                <a:solidFill>
                  <a:srgbClr val="9F8AD5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/>
              </a:rPr>
              <a:t>reserved.</a:t>
            </a:r>
            <a:endParaRPr kumimoji="0" sz="1050" b="1" i="0" u="none" strike="noStrike" kern="1200" cap="none" spc="-5" normalizeH="0" baseline="0" noProof="0" dirty="0">
              <a:ln>
                <a:noFill/>
              </a:ln>
              <a:solidFill>
                <a:srgbClr val="9F8AD5"/>
              </a:solidFill>
              <a:effectLst/>
              <a:uLnTx/>
              <a:uFillTx/>
              <a:latin typeface="Arial" panose="020B0604020202020204"/>
              <a:ea typeface="+mn-ea"/>
              <a:cs typeface="Arial" panose="020B0604020202020204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1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5C5536F-29A2-4704-8D5C-3875D589D637}" type="datetime1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6F15528-21DE-4FAA-801E-634DDDAF4B2B}" type="slidenum">
              <a:rPr kumimoji="0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400" b="0" i="0">
                <a:solidFill>
                  <a:srgbClr val="2E1F57"/>
                </a:solidFill>
                <a:latin typeface="Candara" panose="020E0502030303020204"/>
                <a:cs typeface="Candara" panose="020E0502030303020204"/>
              </a:defRPr>
            </a:lvl1pPr>
          </a:lstStyle>
          <a:p/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sz="1050" b="1" i="0" u="none" strike="noStrike" kern="1200" cap="none" spc="0" normalizeH="0" baseline="0" noProof="0" dirty="0">
                <a:ln>
                  <a:noFill/>
                </a:ln>
                <a:solidFill>
                  <a:srgbClr val="9F8AD5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/>
              </a:rPr>
              <a:t>© 2017</a:t>
            </a:r>
            <a:r>
              <a:rPr kumimoji="0" sz="1050" b="1" i="0" u="none" strike="noStrike" kern="1200" cap="none" spc="-5" normalizeH="0" baseline="0" noProof="0" dirty="0">
                <a:ln>
                  <a:noFill/>
                </a:ln>
                <a:solidFill>
                  <a:srgbClr val="9F8AD5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/>
              </a:rPr>
              <a:t> Pearson</a:t>
            </a:r>
            <a:r>
              <a:rPr kumimoji="0" sz="1050" b="1" i="0" u="none" strike="noStrike" kern="1200" cap="none" spc="-15" normalizeH="0" baseline="0" noProof="0" dirty="0">
                <a:ln>
                  <a:noFill/>
                </a:ln>
                <a:solidFill>
                  <a:srgbClr val="9F8AD5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/>
              </a:rPr>
              <a:t> </a:t>
            </a:r>
            <a:r>
              <a:rPr kumimoji="0" sz="1050" b="1" i="0" u="none" strike="noStrike" kern="1200" cap="none" spc="-5" normalizeH="0" baseline="0" noProof="0" dirty="0">
                <a:ln>
                  <a:noFill/>
                </a:ln>
                <a:solidFill>
                  <a:srgbClr val="9F8AD5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/>
              </a:rPr>
              <a:t>Education,</a:t>
            </a:r>
            <a:r>
              <a:rPr kumimoji="0" sz="1050" b="1" i="0" u="none" strike="noStrike" kern="1200" cap="none" spc="-40" normalizeH="0" baseline="0" noProof="0" dirty="0">
                <a:ln>
                  <a:noFill/>
                </a:ln>
                <a:solidFill>
                  <a:srgbClr val="9F8AD5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/>
              </a:rPr>
              <a:t> </a:t>
            </a:r>
            <a:r>
              <a:rPr kumimoji="0" sz="1050" b="1" i="0" u="none" strike="noStrike" kern="1200" cap="none" spc="0" normalizeH="0" baseline="0" noProof="0" dirty="0">
                <a:ln>
                  <a:noFill/>
                </a:ln>
                <a:solidFill>
                  <a:srgbClr val="9F8AD5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/>
              </a:rPr>
              <a:t>Ltd.,</a:t>
            </a:r>
            <a:r>
              <a:rPr kumimoji="0" sz="1050" b="1" i="0" u="none" strike="noStrike" kern="1200" cap="none" spc="-25" normalizeH="0" baseline="0" noProof="0" dirty="0">
                <a:ln>
                  <a:noFill/>
                </a:ln>
                <a:solidFill>
                  <a:srgbClr val="9F8AD5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/>
              </a:rPr>
              <a:t> </a:t>
            </a:r>
            <a:r>
              <a:rPr kumimoji="0" sz="1050" b="1" i="0" u="none" strike="noStrike" kern="1200" cap="none" spc="-15" normalizeH="0" baseline="0" noProof="0" dirty="0">
                <a:ln>
                  <a:noFill/>
                </a:ln>
                <a:solidFill>
                  <a:srgbClr val="9F8AD5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/>
              </a:rPr>
              <a:t>All</a:t>
            </a:r>
            <a:r>
              <a:rPr kumimoji="0" sz="1050" b="1" i="0" u="none" strike="noStrike" kern="1200" cap="none" spc="35" normalizeH="0" baseline="0" noProof="0" dirty="0">
                <a:ln>
                  <a:noFill/>
                </a:ln>
                <a:solidFill>
                  <a:srgbClr val="9F8AD5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/>
              </a:rPr>
              <a:t> </a:t>
            </a:r>
            <a:r>
              <a:rPr kumimoji="0" sz="1050" b="1" i="0" u="none" strike="noStrike" kern="1200" cap="none" spc="-5" normalizeH="0" baseline="0" noProof="0" dirty="0">
                <a:ln>
                  <a:noFill/>
                </a:ln>
                <a:solidFill>
                  <a:srgbClr val="9F8AD5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/>
              </a:rPr>
              <a:t>rights</a:t>
            </a:r>
            <a:r>
              <a:rPr kumimoji="0" sz="1050" b="1" i="0" u="none" strike="noStrike" kern="1200" cap="none" spc="-25" normalizeH="0" baseline="0" noProof="0" dirty="0">
                <a:ln>
                  <a:noFill/>
                </a:ln>
                <a:solidFill>
                  <a:srgbClr val="9F8AD5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/>
              </a:rPr>
              <a:t> </a:t>
            </a:r>
            <a:r>
              <a:rPr kumimoji="0" sz="1050" b="1" i="0" u="none" strike="noStrike" kern="1200" cap="none" spc="-5" normalizeH="0" baseline="0" noProof="0" dirty="0">
                <a:ln>
                  <a:noFill/>
                </a:ln>
                <a:solidFill>
                  <a:srgbClr val="9F8AD5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/>
              </a:rPr>
              <a:t>reserved.</a:t>
            </a:r>
            <a:endParaRPr kumimoji="0" sz="1050" b="1" i="0" u="none" strike="noStrike" kern="1200" cap="none" spc="-5" normalizeH="0" baseline="0" noProof="0" dirty="0">
              <a:ln>
                <a:noFill/>
              </a:ln>
              <a:solidFill>
                <a:srgbClr val="9F8AD5"/>
              </a:solidFill>
              <a:effectLst/>
              <a:uLnTx/>
              <a:uFillTx/>
              <a:latin typeface="Arial" panose="020B0604020202020204"/>
              <a:ea typeface="+mn-ea"/>
              <a:cs typeface="Arial" panose="020B0604020202020204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5C5536F-29A2-4704-8D5C-3875D589D637}" type="datetime1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6F15528-21DE-4FAA-801E-634DDDAF4B2B}" type="slidenum">
              <a:rPr kumimoji="0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bg object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" name="Holder 2"/>
          <p:cNvSpPr>
            <a:spLocks noGrp="1"/>
          </p:cNvSpPr>
          <p:nvPr>
            <p:ph type="ftr" sz="quarter" idx="3"/>
          </p:nvPr>
        </p:nvSpPr>
        <p:spPr>
          <a:xfrm>
            <a:off x="79375" y="6592888"/>
            <a:ext cx="3297238" cy="1746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050" b="1" i="0">
                <a:solidFill>
                  <a:srgbClr val="9F8AD5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sz="1050" b="1" i="0" u="none" strike="noStrike" kern="1200" cap="none" spc="0" normalizeH="0" baseline="0" noProof="0" dirty="0">
                <a:ln>
                  <a:noFill/>
                </a:ln>
                <a:solidFill>
                  <a:srgbClr val="9F8AD5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/>
              </a:rPr>
              <a:t>© 2017</a:t>
            </a:r>
            <a:r>
              <a:rPr kumimoji="0" sz="1050" b="1" i="0" u="none" strike="noStrike" kern="1200" cap="none" spc="-5" normalizeH="0" baseline="0" noProof="0" dirty="0">
                <a:ln>
                  <a:noFill/>
                </a:ln>
                <a:solidFill>
                  <a:srgbClr val="9F8AD5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/>
              </a:rPr>
              <a:t> Pearson</a:t>
            </a:r>
            <a:r>
              <a:rPr kumimoji="0" sz="1050" b="1" i="0" u="none" strike="noStrike" kern="1200" cap="none" spc="-15" normalizeH="0" baseline="0" noProof="0" dirty="0">
                <a:ln>
                  <a:noFill/>
                </a:ln>
                <a:solidFill>
                  <a:srgbClr val="9F8AD5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/>
              </a:rPr>
              <a:t> </a:t>
            </a:r>
            <a:r>
              <a:rPr kumimoji="0" sz="1050" b="1" i="0" u="none" strike="noStrike" kern="1200" cap="none" spc="-5" normalizeH="0" baseline="0" noProof="0" dirty="0">
                <a:ln>
                  <a:noFill/>
                </a:ln>
                <a:solidFill>
                  <a:srgbClr val="9F8AD5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/>
              </a:rPr>
              <a:t>Education,</a:t>
            </a:r>
            <a:r>
              <a:rPr kumimoji="0" sz="1050" b="1" i="0" u="none" strike="noStrike" kern="1200" cap="none" spc="-40" normalizeH="0" baseline="0" noProof="0" dirty="0">
                <a:ln>
                  <a:noFill/>
                </a:ln>
                <a:solidFill>
                  <a:srgbClr val="9F8AD5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/>
              </a:rPr>
              <a:t> </a:t>
            </a:r>
            <a:r>
              <a:rPr kumimoji="0" sz="1050" b="1" i="0" u="none" strike="noStrike" kern="1200" cap="none" spc="0" normalizeH="0" baseline="0" noProof="0" dirty="0">
                <a:ln>
                  <a:noFill/>
                </a:ln>
                <a:solidFill>
                  <a:srgbClr val="9F8AD5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/>
              </a:rPr>
              <a:t>Ltd.,</a:t>
            </a:r>
            <a:r>
              <a:rPr kumimoji="0" sz="1050" b="1" i="0" u="none" strike="noStrike" kern="1200" cap="none" spc="-25" normalizeH="0" baseline="0" noProof="0" dirty="0">
                <a:ln>
                  <a:noFill/>
                </a:ln>
                <a:solidFill>
                  <a:srgbClr val="9F8AD5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/>
              </a:rPr>
              <a:t> </a:t>
            </a:r>
            <a:r>
              <a:rPr kumimoji="0" sz="1050" b="1" i="0" u="none" strike="noStrike" kern="1200" cap="none" spc="-15" normalizeH="0" baseline="0" noProof="0" dirty="0">
                <a:ln>
                  <a:noFill/>
                </a:ln>
                <a:solidFill>
                  <a:srgbClr val="9F8AD5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/>
              </a:rPr>
              <a:t>All</a:t>
            </a:r>
            <a:r>
              <a:rPr kumimoji="0" sz="1050" b="1" i="0" u="none" strike="noStrike" kern="1200" cap="none" spc="35" normalizeH="0" baseline="0" noProof="0" dirty="0">
                <a:ln>
                  <a:noFill/>
                </a:ln>
                <a:solidFill>
                  <a:srgbClr val="9F8AD5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/>
              </a:rPr>
              <a:t> </a:t>
            </a:r>
            <a:r>
              <a:rPr kumimoji="0" sz="1050" b="1" i="0" u="none" strike="noStrike" kern="1200" cap="none" spc="-5" normalizeH="0" baseline="0" noProof="0" dirty="0">
                <a:ln>
                  <a:noFill/>
                </a:ln>
                <a:solidFill>
                  <a:srgbClr val="9F8AD5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/>
              </a:rPr>
              <a:t>rights</a:t>
            </a:r>
            <a:r>
              <a:rPr kumimoji="0" sz="1050" b="1" i="0" u="none" strike="noStrike" kern="1200" cap="none" spc="-25" normalizeH="0" baseline="0" noProof="0" dirty="0">
                <a:ln>
                  <a:noFill/>
                </a:ln>
                <a:solidFill>
                  <a:srgbClr val="9F8AD5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/>
              </a:rPr>
              <a:t> </a:t>
            </a:r>
            <a:r>
              <a:rPr kumimoji="0" sz="1050" b="1" i="0" u="none" strike="noStrike" kern="1200" cap="none" spc="-5" normalizeH="0" baseline="0" noProof="0" dirty="0">
                <a:ln>
                  <a:noFill/>
                </a:ln>
                <a:solidFill>
                  <a:srgbClr val="9F8AD5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/>
              </a:rPr>
              <a:t>reserved.</a:t>
            </a:r>
            <a:endParaRPr kumimoji="0" sz="1050" b="1" i="0" u="none" strike="noStrike" kern="1200" cap="none" spc="-5" normalizeH="0" baseline="0" noProof="0" dirty="0">
              <a:ln>
                <a:noFill/>
              </a:ln>
              <a:solidFill>
                <a:srgbClr val="9F8AD5"/>
              </a:solidFill>
              <a:effectLst/>
              <a:uLnTx/>
              <a:uFillTx/>
              <a:latin typeface="Arial" panose="020B0604020202020204"/>
              <a:ea typeface="+mn-ea"/>
              <a:cs typeface="Arial" panose="020B0604020202020204"/>
            </a:endParaRPr>
          </a:p>
        </p:txBody>
      </p:sp>
      <p:sp>
        <p:nvSpPr>
          <p:cNvPr id="12" name="Holder 3"/>
          <p:cNvSpPr>
            <a:spLocks noGrp="1"/>
          </p:cNvSpPr>
          <p:nvPr>
            <p:ph type="dt" sz="half" idx="2"/>
          </p:nvPr>
        </p:nvSpPr>
        <p:spPr>
          <a:xfrm>
            <a:off x="457200" y="6378575"/>
            <a:ext cx="2103438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7D398AF-1401-4E8D-A0FE-C9326A83E9D2}" type="datetime1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3" name="Holder 4"/>
          <p:cNvSpPr>
            <a:spLocks noGrp="1"/>
          </p:cNvSpPr>
          <p:nvPr>
            <p:ph type="sldNum" sz="quarter" idx="4"/>
          </p:nvPr>
        </p:nvSpPr>
        <p:spPr>
          <a:xfrm>
            <a:off x="6583363" y="6378575"/>
            <a:ext cx="2103438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6F15528-21DE-4FAA-801E-634DDDAF4B2B}" type="slidenum">
              <a:rPr kumimoji="0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theme" Target="../theme/theme1.xml"/><Relationship Id="rId8" Type="http://schemas.openxmlformats.org/officeDocument/2006/relationships/image" Target="../media/image4.png"/><Relationship Id="rId7" Type="http://schemas.openxmlformats.org/officeDocument/2006/relationships/image" Target="../media/image3.jpeg"/><Relationship Id="rId6" Type="http://schemas.openxmlformats.org/officeDocument/2006/relationships/image" Target="../media/image2.jpeg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1026" name="bg object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27" name="bg object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1600200"/>
            <a:ext cx="9144000" cy="52578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28" name="bg object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1373188"/>
            <a:ext cx="9144000" cy="26828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29" name="Holder 2"/>
          <p:cNvSpPr>
            <a:spLocks noGrp="1"/>
          </p:cNvSpPr>
          <p:nvPr>
            <p:ph type="title"/>
          </p:nvPr>
        </p:nvSpPr>
        <p:spPr>
          <a:xfrm>
            <a:off x="428625" y="-133350"/>
            <a:ext cx="8286750" cy="1611313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>
            <a:spAutoFit/>
          </a:bodyPr>
          <a:p>
            <a:pPr lvl="0"/>
            <a:endParaRPr lang="zh-CN" altLang="x-none" dirty="0"/>
          </a:p>
        </p:txBody>
      </p:sp>
      <p:sp>
        <p:nvSpPr>
          <p:cNvPr id="1030" name="Holder 3"/>
          <p:cNvSpPr>
            <a:spLocks noGrp="1"/>
          </p:cNvSpPr>
          <p:nvPr>
            <p:ph type="body" idx="1"/>
          </p:nvPr>
        </p:nvSpPr>
        <p:spPr>
          <a:xfrm>
            <a:off x="569913" y="1679575"/>
            <a:ext cx="8004175" cy="4714875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>
            <a:spAutoFit/>
          </a:bodyPr>
          <a:p>
            <a:pPr lvl="0"/>
            <a:endParaRPr lang="zh-CN" altLang="x-none" dirty="0"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79375" y="6592888"/>
            <a:ext cx="3297238" cy="1746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050" b="1" i="0">
                <a:solidFill>
                  <a:srgbClr val="9F8AD5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sz="1050" b="1" i="0" u="none" strike="noStrike" kern="1200" cap="none" spc="0" normalizeH="0" baseline="0" noProof="0" dirty="0">
                <a:ln>
                  <a:noFill/>
                </a:ln>
                <a:solidFill>
                  <a:srgbClr val="9F8AD5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/>
              </a:rPr>
              <a:t>© 2017</a:t>
            </a:r>
            <a:r>
              <a:rPr kumimoji="0" sz="1050" b="1" i="0" u="none" strike="noStrike" kern="1200" cap="none" spc="-5" normalizeH="0" baseline="0" noProof="0" dirty="0">
                <a:ln>
                  <a:noFill/>
                </a:ln>
                <a:solidFill>
                  <a:srgbClr val="9F8AD5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/>
              </a:rPr>
              <a:t> Pearson</a:t>
            </a:r>
            <a:r>
              <a:rPr kumimoji="0" sz="1050" b="1" i="0" u="none" strike="noStrike" kern="1200" cap="none" spc="-15" normalizeH="0" baseline="0" noProof="0" dirty="0">
                <a:ln>
                  <a:noFill/>
                </a:ln>
                <a:solidFill>
                  <a:srgbClr val="9F8AD5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/>
              </a:rPr>
              <a:t> </a:t>
            </a:r>
            <a:r>
              <a:rPr kumimoji="0" sz="1050" b="1" i="0" u="none" strike="noStrike" kern="1200" cap="none" spc="-5" normalizeH="0" baseline="0" noProof="0" dirty="0">
                <a:ln>
                  <a:noFill/>
                </a:ln>
                <a:solidFill>
                  <a:srgbClr val="9F8AD5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/>
              </a:rPr>
              <a:t>Education,</a:t>
            </a:r>
            <a:r>
              <a:rPr kumimoji="0" sz="1050" b="1" i="0" u="none" strike="noStrike" kern="1200" cap="none" spc="-40" normalizeH="0" baseline="0" noProof="0" dirty="0">
                <a:ln>
                  <a:noFill/>
                </a:ln>
                <a:solidFill>
                  <a:srgbClr val="9F8AD5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/>
              </a:rPr>
              <a:t> </a:t>
            </a:r>
            <a:r>
              <a:rPr kumimoji="0" sz="1050" b="1" i="0" u="none" strike="noStrike" kern="1200" cap="none" spc="0" normalizeH="0" baseline="0" noProof="0" dirty="0">
                <a:ln>
                  <a:noFill/>
                </a:ln>
                <a:solidFill>
                  <a:srgbClr val="9F8AD5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/>
              </a:rPr>
              <a:t>Ltd.,</a:t>
            </a:r>
            <a:r>
              <a:rPr kumimoji="0" sz="1050" b="1" i="0" u="none" strike="noStrike" kern="1200" cap="none" spc="-25" normalizeH="0" baseline="0" noProof="0" dirty="0">
                <a:ln>
                  <a:noFill/>
                </a:ln>
                <a:solidFill>
                  <a:srgbClr val="9F8AD5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/>
              </a:rPr>
              <a:t> </a:t>
            </a:r>
            <a:r>
              <a:rPr kumimoji="0" sz="1050" b="1" i="0" u="none" strike="noStrike" kern="1200" cap="none" spc="-15" normalizeH="0" baseline="0" noProof="0" dirty="0">
                <a:ln>
                  <a:noFill/>
                </a:ln>
                <a:solidFill>
                  <a:srgbClr val="9F8AD5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/>
              </a:rPr>
              <a:t>All</a:t>
            </a:r>
            <a:r>
              <a:rPr kumimoji="0" sz="1050" b="1" i="0" u="none" strike="noStrike" kern="1200" cap="none" spc="35" normalizeH="0" baseline="0" noProof="0" dirty="0">
                <a:ln>
                  <a:noFill/>
                </a:ln>
                <a:solidFill>
                  <a:srgbClr val="9F8AD5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/>
              </a:rPr>
              <a:t> </a:t>
            </a:r>
            <a:r>
              <a:rPr kumimoji="0" sz="1050" b="1" i="0" u="none" strike="noStrike" kern="1200" cap="none" spc="-5" normalizeH="0" baseline="0" noProof="0" dirty="0">
                <a:ln>
                  <a:noFill/>
                </a:ln>
                <a:solidFill>
                  <a:srgbClr val="9F8AD5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/>
              </a:rPr>
              <a:t>rights</a:t>
            </a:r>
            <a:r>
              <a:rPr kumimoji="0" sz="1050" b="1" i="0" u="none" strike="noStrike" kern="1200" cap="none" spc="-25" normalizeH="0" baseline="0" noProof="0" dirty="0">
                <a:ln>
                  <a:noFill/>
                </a:ln>
                <a:solidFill>
                  <a:srgbClr val="9F8AD5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/>
              </a:rPr>
              <a:t> </a:t>
            </a:r>
            <a:r>
              <a:rPr kumimoji="0" sz="1050" b="1" i="0" u="none" strike="noStrike" kern="1200" cap="none" spc="-5" normalizeH="0" baseline="0" noProof="0" dirty="0">
                <a:ln>
                  <a:noFill/>
                </a:ln>
                <a:solidFill>
                  <a:srgbClr val="9F8AD5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/>
              </a:rPr>
              <a:t>reserved.</a:t>
            </a:r>
            <a:endParaRPr kumimoji="0" sz="1050" b="1" i="0" u="none" strike="noStrike" kern="1200" cap="none" spc="-5" normalizeH="0" baseline="0" noProof="0" dirty="0">
              <a:ln>
                <a:noFill/>
              </a:ln>
              <a:solidFill>
                <a:srgbClr val="9F8AD5"/>
              </a:solidFill>
              <a:effectLst/>
              <a:uLnTx/>
              <a:uFillTx/>
              <a:latin typeface="Arial" panose="020B0604020202020204"/>
              <a:ea typeface="+mn-ea"/>
              <a:cs typeface="Arial" panose="020B0604020202020204"/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8575"/>
            <a:ext cx="2103438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5C5536F-29A2-4704-8D5C-3875D589D637}" type="datetime1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363" y="6378575"/>
            <a:ext cx="2103438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6F15528-21DE-4FAA-801E-634DDDAF4B2B}" type="slidenum">
              <a:rPr kumimoji="0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hf sldNum="0" hdr="0" ft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3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4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image" Target="../media/image5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5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58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5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0.png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6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61.png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65.png"/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image" Target="../media/image62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6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68.png"/><Relationship Id="rId1" Type="http://schemas.openxmlformats.org/officeDocument/2006/relationships/image" Target="../media/image6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15.png"/><Relationship Id="rId7" Type="http://schemas.openxmlformats.org/officeDocument/2006/relationships/image" Target="../media/image14.png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0.png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33.png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098" name="Title 1"/>
          <p:cNvSpPr>
            <a:spLocks noGrp="1"/>
          </p:cNvSpPr>
          <p:nvPr>
            <p:ph type="title"/>
          </p:nvPr>
        </p:nvSpPr>
        <p:spPr>
          <a:xfrm>
            <a:off x="428625" y="609600"/>
            <a:ext cx="8286750" cy="1230630"/>
          </a:xfrm>
          <a:ln/>
        </p:spPr>
        <p:txBody>
          <a:bodyPr vert="horz" wrap="square" lIns="0" tIns="0" rIns="0" bIns="0" anchor="t" anchorCtr="0">
            <a:spAutoFit/>
          </a:bodyPr>
          <a:p>
            <a:pPr eaLnBrk="1" hangingPunct="1">
              <a:buNone/>
            </a:pPr>
            <a:r>
              <a:rPr lang="en-IN" altLang="x-none" sz="4000" b="1" dirty="0">
                <a:solidFill>
                  <a:srgbClr val="2E1F57"/>
                </a:solidFill>
                <a:latin typeface="Times New Roman" panose="02020603050405020304" pitchFamily="18" charset="0"/>
                <a:ea typeface="+mj-ea"/>
                <a:cs typeface="Calibri" panose="020F0502020204030204" pitchFamily="34" charset="0"/>
              </a:rPr>
              <a:t>UNIT - V</a:t>
            </a:r>
            <a:br>
              <a:rPr lang="en-IN" altLang="x-none" sz="4000" dirty="0">
                <a:solidFill>
                  <a:srgbClr val="2E1F57"/>
                </a:solidFill>
                <a:latin typeface="+mj-lt"/>
                <a:ea typeface="+mj-ea"/>
                <a:cs typeface="Calibri" panose="020F0502020204030204" pitchFamily="34" charset="0"/>
              </a:rPr>
            </a:br>
            <a:endParaRPr lang="en-IN" altLang="x-none" sz="4000" dirty="0">
              <a:solidFill>
                <a:srgbClr val="2E1F57"/>
              </a:solidFill>
              <a:latin typeface="Candara" panose="020E0502030303020204" pitchFamily="34" charset="0"/>
              <a:ea typeface="Candara" panose="020E0502030303020204" pitchFamily="34" charset="0"/>
              <a:cs typeface="+mj-cs"/>
            </a:endParaRPr>
          </a:p>
        </p:txBody>
      </p:sp>
      <p:sp>
        <p:nvSpPr>
          <p:cNvPr id="4099" name="Text Placeholder 2"/>
          <p:cNvSpPr>
            <a:spLocks noGrp="1"/>
          </p:cNvSpPr>
          <p:nvPr>
            <p:ph type="body" idx="1"/>
          </p:nvPr>
        </p:nvSpPr>
        <p:spPr>
          <a:xfrm>
            <a:off x="569913" y="1679575"/>
            <a:ext cx="8286750" cy="3044190"/>
          </a:xfrm>
          <a:ln/>
        </p:spPr>
        <p:txBody>
          <a:bodyPr vert="horz" wrap="square" lIns="0" tIns="0" rIns="0" bIns="0" anchor="t" anchorCtr="0">
            <a:spAutoFit/>
          </a:bodyPr>
          <a:p>
            <a:pPr eaLnBrk="1" hangingPunct="1">
              <a:lnSpc>
                <a:spcPct val="107000"/>
              </a:lnSpc>
              <a:spcBef>
                <a:spcPct val="0"/>
              </a:spcBef>
              <a:spcAft>
                <a:spcPts val="800"/>
              </a:spcAft>
              <a:buNone/>
            </a:pPr>
            <a:r>
              <a:rPr lang="en-IN" altLang="x-none" b="1" dirty="0">
                <a:solidFill>
                  <a:srgbClr val="2E1F57"/>
                </a:solidFill>
                <a:latin typeface="Times New Roman" panose="02020603050405020304" pitchFamily="18" charset="0"/>
                <a:ea typeface="+mn-ea"/>
                <a:cs typeface="Calibri" panose="020F0502020204030204" pitchFamily="34" charset="0"/>
              </a:rPr>
              <a:t>Transport-level Security: </a:t>
            </a:r>
            <a:r>
              <a:rPr lang="en-IN" altLang="x-none" dirty="0">
                <a:solidFill>
                  <a:srgbClr val="2E1F57"/>
                </a:solidFill>
                <a:latin typeface="Times New Roman" panose="02020603050405020304" pitchFamily="18" charset="0"/>
                <a:ea typeface="+mn-ea"/>
                <a:cs typeface="Calibri" panose="020F0502020204030204" pitchFamily="34" charset="0"/>
              </a:rPr>
              <a:t>Web security considerations, Secure Socket Layer and Transport Layer Security,</a:t>
            </a:r>
            <a:endParaRPr lang="en-IN" altLang="x-none" sz="2400" dirty="0">
              <a:solidFill>
                <a:srgbClr val="2E1F57"/>
              </a:solidFill>
              <a:latin typeface="+mn-lt"/>
              <a:ea typeface="+mn-ea"/>
              <a:cs typeface="Calibri" panose="020F0502020204030204" pitchFamily="34" charset="0"/>
            </a:endParaRPr>
          </a:p>
          <a:p>
            <a:pPr eaLnBrk="1" hangingPunct="1">
              <a:lnSpc>
                <a:spcPct val="107000"/>
              </a:lnSpc>
              <a:spcBef>
                <a:spcPct val="0"/>
              </a:spcBef>
              <a:spcAft>
                <a:spcPts val="800"/>
              </a:spcAft>
              <a:buNone/>
            </a:pPr>
            <a:r>
              <a:rPr lang="en-IN" altLang="x-none" dirty="0">
                <a:solidFill>
                  <a:srgbClr val="2E1F57"/>
                </a:solidFill>
                <a:latin typeface="Times New Roman" panose="02020603050405020304" pitchFamily="18" charset="0"/>
                <a:ea typeface="+mn-ea"/>
                <a:cs typeface="Calibri" panose="020F0502020204030204" pitchFamily="34" charset="0"/>
              </a:rPr>
              <a:t>HTTPS, Secure Shell (SSH).</a:t>
            </a:r>
            <a:endParaRPr lang="en-IN" altLang="x-none" dirty="0">
              <a:solidFill>
                <a:srgbClr val="2E1F57"/>
              </a:solidFill>
              <a:latin typeface="Times New Roman" panose="02020603050405020304" pitchFamily="18" charset="0"/>
              <a:ea typeface="+mn-ea"/>
              <a:cs typeface="Calibri" panose="020F0502020204030204" pitchFamily="34" charset="0"/>
            </a:endParaRPr>
          </a:p>
          <a:p>
            <a:pPr eaLnBrk="1" hangingPunct="1">
              <a:lnSpc>
                <a:spcPct val="107000"/>
              </a:lnSpc>
              <a:spcBef>
                <a:spcPct val="0"/>
              </a:spcBef>
              <a:spcAft>
                <a:spcPts val="800"/>
              </a:spcAft>
              <a:buNone/>
            </a:pPr>
            <a:endParaRPr lang="en-IN" altLang="x-none" sz="2400" dirty="0">
              <a:solidFill>
                <a:srgbClr val="2E1F57"/>
              </a:solidFill>
              <a:latin typeface="Times New Roman" panose="02020603050405020304" pitchFamily="18" charset="0"/>
              <a:ea typeface="+mn-ea"/>
              <a:cs typeface="Calibri" panose="020F0502020204030204" pitchFamily="34" charset="0"/>
            </a:endParaRPr>
          </a:p>
          <a:p>
            <a:pPr eaLnBrk="1" hangingPunct="1">
              <a:lnSpc>
                <a:spcPct val="107000"/>
              </a:lnSpc>
              <a:spcBef>
                <a:spcPct val="0"/>
              </a:spcBef>
              <a:spcAft>
                <a:spcPts val="800"/>
              </a:spcAft>
              <a:buNone/>
            </a:pPr>
            <a:endParaRPr lang="en-IN" altLang="x-none" sz="2400" b="1" dirty="0">
              <a:solidFill>
                <a:srgbClr val="2E1F57"/>
              </a:solidFill>
              <a:latin typeface="+mn-lt"/>
              <a:ea typeface="+mn-ea"/>
              <a:cs typeface="Calibri" panose="020F0502020204030204" pitchFamily="34" charset="0"/>
            </a:endParaRPr>
          </a:p>
          <a:p>
            <a:pPr eaLnBrk="1" hangingPunct="1">
              <a:lnSpc>
                <a:spcPct val="107000"/>
              </a:lnSpc>
              <a:spcBef>
                <a:spcPct val="0"/>
              </a:spcBef>
              <a:spcAft>
                <a:spcPts val="800"/>
              </a:spcAft>
              <a:buNone/>
            </a:pPr>
            <a:endParaRPr lang="en-US" altLang="en-US" dirty="0">
              <a:solidFill>
                <a:schemeClr val="tx1"/>
              </a:solidFill>
              <a:latin typeface="Candara" panose="020E0502030303020204" pitchFamily="34" charset="0"/>
              <a:ea typeface="Candara" panose="020E0502030303020204" pitchFamily="34" charset="0"/>
              <a:cs typeface="+mn-c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3314" name="object 2"/>
          <p:cNvGrpSpPr/>
          <p:nvPr/>
        </p:nvGrpSpPr>
        <p:grpSpPr>
          <a:xfrm>
            <a:off x="0" y="1373188"/>
            <a:ext cx="9144000" cy="5484812"/>
            <a:chOff x="0" y="1373124"/>
            <a:chExt cx="9144000" cy="5485130"/>
          </a:xfrm>
        </p:grpSpPr>
        <p:sp>
          <p:nvSpPr>
            <p:cNvPr id="13337" name="object 3"/>
            <p:cNvSpPr/>
            <p:nvPr/>
          </p:nvSpPr>
          <p:spPr>
            <a:xfrm>
              <a:off x="5436869" y="4520946"/>
              <a:ext cx="0" cy="572135"/>
            </a:xfrm>
            <a:custGeom>
              <a:avLst/>
              <a:gdLst/>
              <a:ahLst/>
              <a:cxnLst/>
              <a:pathLst>
                <a:path h="572135">
                  <a:moveTo>
                    <a:pt x="0" y="0"/>
                  </a:moveTo>
                  <a:lnTo>
                    <a:pt x="0" y="571753"/>
                  </a:lnTo>
                </a:path>
              </a:pathLst>
            </a:custGeom>
            <a:noFill/>
            <a:ln w="38100" cap="flat" cmpd="sng">
              <a:solidFill>
                <a:srgbClr val="7D68BB">
                  <a:alpha val="100000"/>
                </a:srgbClr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13338" name="object 4"/>
            <p:cNvSpPr/>
            <p:nvPr/>
          </p:nvSpPr>
          <p:spPr>
            <a:xfrm>
              <a:off x="4234433" y="2701290"/>
              <a:ext cx="1201420" cy="572135"/>
            </a:xfrm>
            <a:custGeom>
              <a:avLst/>
              <a:gdLst/>
              <a:ahLst/>
              <a:cxnLst/>
              <a:pathLst>
                <a:path w="1201420" h="572135">
                  <a:moveTo>
                    <a:pt x="0" y="0"/>
                  </a:moveTo>
                  <a:lnTo>
                    <a:pt x="0" y="389636"/>
                  </a:lnTo>
                  <a:lnTo>
                    <a:pt x="1201419" y="389636"/>
                  </a:lnTo>
                  <a:lnTo>
                    <a:pt x="1201419" y="571754"/>
                  </a:lnTo>
                </a:path>
              </a:pathLst>
            </a:custGeom>
            <a:noFill/>
            <a:ln w="38100" cap="flat" cmpd="sng">
              <a:solidFill>
                <a:srgbClr val="6D5AA4">
                  <a:alpha val="100000"/>
                </a:srgbClr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13339" name="object 5"/>
            <p:cNvSpPr/>
            <p:nvPr/>
          </p:nvSpPr>
          <p:spPr>
            <a:xfrm>
              <a:off x="3033521" y="4520946"/>
              <a:ext cx="0" cy="572135"/>
            </a:xfrm>
            <a:custGeom>
              <a:avLst/>
              <a:gdLst/>
              <a:ahLst/>
              <a:cxnLst/>
              <a:pathLst>
                <a:path h="572135">
                  <a:moveTo>
                    <a:pt x="0" y="0"/>
                  </a:moveTo>
                  <a:lnTo>
                    <a:pt x="0" y="571753"/>
                  </a:lnTo>
                </a:path>
              </a:pathLst>
            </a:custGeom>
            <a:noFill/>
            <a:ln w="38100" cap="flat" cmpd="sng">
              <a:solidFill>
                <a:srgbClr val="7D68BB">
                  <a:alpha val="100000"/>
                </a:srgbClr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13340" name="object 6"/>
            <p:cNvSpPr/>
            <p:nvPr/>
          </p:nvSpPr>
          <p:spPr>
            <a:xfrm>
              <a:off x="3033521" y="2701290"/>
              <a:ext cx="1201420" cy="572135"/>
            </a:xfrm>
            <a:custGeom>
              <a:avLst/>
              <a:gdLst/>
              <a:ahLst/>
              <a:cxnLst/>
              <a:pathLst>
                <a:path w="1201420" h="572135">
                  <a:moveTo>
                    <a:pt x="1201419" y="0"/>
                  </a:moveTo>
                  <a:lnTo>
                    <a:pt x="1201419" y="389636"/>
                  </a:lnTo>
                  <a:lnTo>
                    <a:pt x="0" y="389636"/>
                  </a:lnTo>
                  <a:lnTo>
                    <a:pt x="0" y="571754"/>
                  </a:lnTo>
                </a:path>
              </a:pathLst>
            </a:custGeom>
            <a:noFill/>
            <a:ln w="38100" cap="flat" cmpd="sng">
              <a:solidFill>
                <a:srgbClr val="6D5AA4">
                  <a:alpha val="100000"/>
                </a:srgbClr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pic>
          <p:nvPicPr>
            <p:cNvPr id="13341" name="object 7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250692" y="1452372"/>
              <a:ext cx="1965959" cy="1248155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13342" name="object 8"/>
            <p:cNvSpPr/>
            <p:nvPr/>
          </p:nvSpPr>
          <p:spPr>
            <a:xfrm>
              <a:off x="3470909" y="1660398"/>
              <a:ext cx="1965960" cy="1248410"/>
            </a:xfrm>
            <a:custGeom>
              <a:avLst/>
              <a:gdLst/>
              <a:ahLst/>
              <a:cxnLst/>
              <a:pathLst>
                <a:path w="1965960" h="1248410">
                  <a:moveTo>
                    <a:pt x="1841118" y="0"/>
                  </a:moveTo>
                  <a:lnTo>
                    <a:pt x="124840" y="0"/>
                  </a:lnTo>
                  <a:lnTo>
                    <a:pt x="76241" y="9808"/>
                  </a:lnTo>
                  <a:lnTo>
                    <a:pt x="36560" y="36560"/>
                  </a:lnTo>
                  <a:lnTo>
                    <a:pt x="9808" y="76241"/>
                  </a:lnTo>
                  <a:lnTo>
                    <a:pt x="0" y="124840"/>
                  </a:lnTo>
                  <a:lnTo>
                    <a:pt x="0" y="1123314"/>
                  </a:lnTo>
                  <a:lnTo>
                    <a:pt x="9808" y="1171914"/>
                  </a:lnTo>
                  <a:lnTo>
                    <a:pt x="36560" y="1211595"/>
                  </a:lnTo>
                  <a:lnTo>
                    <a:pt x="76241" y="1238347"/>
                  </a:lnTo>
                  <a:lnTo>
                    <a:pt x="124840" y="1248155"/>
                  </a:lnTo>
                  <a:lnTo>
                    <a:pt x="1841118" y="1248155"/>
                  </a:lnTo>
                  <a:lnTo>
                    <a:pt x="1889718" y="1238347"/>
                  </a:lnTo>
                  <a:lnTo>
                    <a:pt x="1929399" y="1211595"/>
                  </a:lnTo>
                  <a:lnTo>
                    <a:pt x="1956151" y="1171914"/>
                  </a:lnTo>
                  <a:lnTo>
                    <a:pt x="1965960" y="1123314"/>
                  </a:lnTo>
                  <a:lnTo>
                    <a:pt x="1965960" y="124840"/>
                  </a:lnTo>
                  <a:lnTo>
                    <a:pt x="1956151" y="76241"/>
                  </a:lnTo>
                  <a:lnTo>
                    <a:pt x="1929399" y="36560"/>
                  </a:lnTo>
                  <a:lnTo>
                    <a:pt x="1889718" y="9808"/>
                  </a:lnTo>
                  <a:lnTo>
                    <a:pt x="1841118" y="0"/>
                  </a:lnTo>
                  <a:close/>
                </a:path>
              </a:pathLst>
            </a:custGeom>
            <a:solidFill>
              <a:srgbClr val="FFFFFF">
                <a:alpha val="90195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43" name="object 9"/>
            <p:cNvSpPr/>
            <p:nvPr/>
          </p:nvSpPr>
          <p:spPr>
            <a:xfrm>
              <a:off x="3470909" y="1660398"/>
              <a:ext cx="1965960" cy="1248410"/>
            </a:xfrm>
            <a:custGeom>
              <a:avLst/>
              <a:gdLst/>
              <a:ahLst/>
              <a:cxnLst/>
              <a:pathLst>
                <a:path w="1965960" h="1248410">
                  <a:moveTo>
                    <a:pt x="0" y="124840"/>
                  </a:moveTo>
                  <a:lnTo>
                    <a:pt x="9808" y="76241"/>
                  </a:lnTo>
                  <a:lnTo>
                    <a:pt x="36560" y="36560"/>
                  </a:lnTo>
                  <a:lnTo>
                    <a:pt x="76241" y="9808"/>
                  </a:lnTo>
                  <a:lnTo>
                    <a:pt x="124840" y="0"/>
                  </a:lnTo>
                  <a:lnTo>
                    <a:pt x="1841118" y="0"/>
                  </a:lnTo>
                  <a:lnTo>
                    <a:pt x="1889718" y="9808"/>
                  </a:lnTo>
                  <a:lnTo>
                    <a:pt x="1929399" y="36560"/>
                  </a:lnTo>
                  <a:lnTo>
                    <a:pt x="1956151" y="76241"/>
                  </a:lnTo>
                  <a:lnTo>
                    <a:pt x="1965960" y="124840"/>
                  </a:lnTo>
                  <a:lnTo>
                    <a:pt x="1965960" y="1123314"/>
                  </a:lnTo>
                  <a:lnTo>
                    <a:pt x="1956151" y="1171914"/>
                  </a:lnTo>
                  <a:lnTo>
                    <a:pt x="1929399" y="1211595"/>
                  </a:lnTo>
                  <a:lnTo>
                    <a:pt x="1889718" y="1238347"/>
                  </a:lnTo>
                  <a:lnTo>
                    <a:pt x="1841118" y="1248155"/>
                  </a:lnTo>
                  <a:lnTo>
                    <a:pt x="124840" y="1248155"/>
                  </a:lnTo>
                  <a:lnTo>
                    <a:pt x="76241" y="1238347"/>
                  </a:lnTo>
                  <a:lnTo>
                    <a:pt x="36560" y="1211595"/>
                  </a:lnTo>
                  <a:lnTo>
                    <a:pt x="9808" y="1171914"/>
                  </a:lnTo>
                  <a:lnTo>
                    <a:pt x="0" y="1123314"/>
                  </a:lnTo>
                  <a:lnTo>
                    <a:pt x="0" y="124840"/>
                  </a:lnTo>
                  <a:close/>
                </a:path>
              </a:pathLst>
            </a:custGeom>
            <a:noFill/>
            <a:ln w="38100" cap="flat" cmpd="sng">
              <a:solidFill>
                <a:srgbClr val="8B73D0">
                  <a:alpha val="100000"/>
                </a:srgbClr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1614488" y="247650"/>
            <a:ext cx="5922963" cy="847725"/>
          </a:xfr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sz="5400" b="0" i="0" u="none" strike="noStrike" kern="0" cap="none" spc="-5" normalizeH="0" baseline="0" noProof="0" dirty="0">
                <a:ln>
                  <a:noFill/>
                </a:ln>
                <a:solidFill>
                  <a:srgbClr val="2E1F57"/>
                </a:solidFill>
                <a:effectLst/>
                <a:uLnTx/>
                <a:uFillTx/>
                <a:latin typeface="Candara" panose="020E0502030303020204"/>
                <a:ea typeface="+mj-ea"/>
                <a:cs typeface="Candara" panose="020E0502030303020204"/>
              </a:rPr>
              <a:t>TLS</a:t>
            </a:r>
            <a:r>
              <a:rPr kumimoji="0" sz="5400" b="0" i="0" u="none" strike="noStrike" kern="0" cap="none" spc="-45" normalizeH="0" baseline="0" noProof="0" dirty="0">
                <a:ln>
                  <a:noFill/>
                </a:ln>
                <a:solidFill>
                  <a:srgbClr val="2E1F57"/>
                </a:solidFill>
                <a:effectLst/>
                <a:uLnTx/>
                <a:uFillTx/>
                <a:latin typeface="Candara" panose="020E0502030303020204"/>
                <a:ea typeface="+mj-ea"/>
                <a:cs typeface="Candara" panose="020E0502030303020204"/>
              </a:rPr>
              <a:t> </a:t>
            </a:r>
            <a:r>
              <a:rPr kumimoji="0" sz="5400" b="0" i="0" u="none" strike="noStrike" kern="0" cap="none" spc="-10" normalizeH="0" baseline="0" noProof="0" dirty="0">
                <a:ln>
                  <a:noFill/>
                </a:ln>
                <a:solidFill>
                  <a:srgbClr val="2E1F57"/>
                </a:solidFill>
                <a:effectLst/>
                <a:uLnTx/>
                <a:uFillTx/>
                <a:latin typeface="Candara" panose="020E0502030303020204"/>
                <a:ea typeface="+mj-ea"/>
                <a:cs typeface="Candara" panose="020E0502030303020204"/>
              </a:rPr>
              <a:t>Record</a:t>
            </a:r>
            <a:r>
              <a:rPr kumimoji="0" sz="5400" b="0" i="0" u="none" strike="noStrike" kern="0" cap="none" spc="-30" normalizeH="0" baseline="0" noProof="0" dirty="0">
                <a:ln>
                  <a:noFill/>
                </a:ln>
                <a:solidFill>
                  <a:srgbClr val="2E1F57"/>
                </a:solidFill>
                <a:effectLst/>
                <a:uLnTx/>
                <a:uFillTx/>
                <a:latin typeface="Candara" panose="020E0502030303020204"/>
                <a:ea typeface="+mj-ea"/>
                <a:cs typeface="Candara" panose="020E0502030303020204"/>
              </a:rPr>
              <a:t> </a:t>
            </a:r>
            <a:r>
              <a:rPr kumimoji="0" sz="5400" b="0" i="0" u="none" strike="noStrike" kern="0" cap="none" spc="0" normalizeH="0" baseline="0" noProof="0" dirty="0">
                <a:ln>
                  <a:noFill/>
                </a:ln>
                <a:solidFill>
                  <a:srgbClr val="2E1F57"/>
                </a:solidFill>
                <a:effectLst/>
                <a:uLnTx/>
                <a:uFillTx/>
                <a:latin typeface="Candara" panose="020E0502030303020204"/>
                <a:ea typeface="+mj-ea"/>
                <a:cs typeface="Candara" panose="020E0502030303020204"/>
              </a:rPr>
              <a:t>Protocol</a:t>
            </a:r>
            <a:endParaRPr kumimoji="0" sz="5400" b="0" i="0" u="none" strike="noStrike" kern="0" cap="none" spc="0" normalizeH="0" baseline="0" noProof="0" dirty="0">
              <a:ln>
                <a:noFill/>
              </a:ln>
              <a:solidFill>
                <a:srgbClr val="2E1F57"/>
              </a:solidFill>
              <a:effectLst/>
              <a:uLnTx/>
              <a:uFillTx/>
              <a:latin typeface="Candara" panose="020E0502030303020204"/>
              <a:ea typeface="+mj-ea"/>
              <a:cs typeface="Candara" panose="020E0502030303020204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581400" y="1792288"/>
            <a:ext cx="1741488" cy="938213"/>
          </a:xfrm>
          <a:prstGeom prst="rect">
            <a:avLst/>
          </a:prstGeom>
        </p:spPr>
        <p:txBody>
          <a:bodyPr vert="horz" wrap="square" lIns="0" tIns="33019" rIns="0" bIns="0" rtlCol="0">
            <a:spAutoFit/>
          </a:bodyPr>
          <a:p>
            <a:pPr marL="12700" algn="ctr" eaLnBrk="1" hangingPunct="1">
              <a:lnSpc>
                <a:spcPct val="92000"/>
              </a:lnSpc>
              <a:spcBef>
                <a:spcPts val="265"/>
              </a:spcBef>
              <a:buNone/>
            </a:pPr>
            <a:r>
              <a:rPr lang="zh-CN" altLang="x-none" sz="1600">
                <a:latin typeface="Candara" panose="020E0502030303020204" pitchFamily="34" charset="0"/>
                <a:cs typeface="Candara" panose="020E0502030303020204" pitchFamily="34" charset="0"/>
              </a:rPr>
              <a:t>The TLS Record  Protocol provides  two services for TLS  connections</a:t>
            </a:r>
            <a:endParaRPr lang="zh-CN" altLang="x-none" sz="1600" dirty="0">
              <a:latin typeface="Candara" panose="020E0502030303020204" pitchFamily="34" charset="0"/>
              <a:ea typeface="Candara" panose="020E0502030303020204" pitchFamily="34" charset="0"/>
            </a:endParaRPr>
          </a:p>
        </p:txBody>
      </p:sp>
      <p:grpSp>
        <p:nvGrpSpPr>
          <p:cNvPr id="13317" name="object 12"/>
          <p:cNvGrpSpPr/>
          <p:nvPr/>
        </p:nvGrpSpPr>
        <p:grpSpPr>
          <a:xfrm>
            <a:off x="2049463" y="3271838"/>
            <a:ext cx="2205037" cy="1477962"/>
            <a:chOff x="2049779" y="3272028"/>
            <a:chExt cx="2204085" cy="1477010"/>
          </a:xfrm>
        </p:grpSpPr>
        <p:pic>
          <p:nvPicPr>
            <p:cNvPr id="13334" name="object 1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49779" y="3272028"/>
              <a:ext cx="1965959" cy="1248156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13335" name="object 14"/>
            <p:cNvSpPr/>
            <p:nvPr/>
          </p:nvSpPr>
          <p:spPr>
            <a:xfrm>
              <a:off x="2268473" y="3481578"/>
              <a:ext cx="1965960" cy="1248410"/>
            </a:xfrm>
            <a:custGeom>
              <a:avLst/>
              <a:gdLst/>
              <a:ahLst/>
              <a:cxnLst/>
              <a:pathLst>
                <a:path w="1965960" h="1248410">
                  <a:moveTo>
                    <a:pt x="1841118" y="0"/>
                  </a:moveTo>
                  <a:lnTo>
                    <a:pt x="124840" y="0"/>
                  </a:lnTo>
                  <a:lnTo>
                    <a:pt x="76241" y="9808"/>
                  </a:lnTo>
                  <a:lnTo>
                    <a:pt x="36560" y="36560"/>
                  </a:lnTo>
                  <a:lnTo>
                    <a:pt x="9808" y="76241"/>
                  </a:lnTo>
                  <a:lnTo>
                    <a:pt x="0" y="124841"/>
                  </a:lnTo>
                  <a:lnTo>
                    <a:pt x="0" y="1123315"/>
                  </a:lnTo>
                  <a:lnTo>
                    <a:pt x="9808" y="1171914"/>
                  </a:lnTo>
                  <a:lnTo>
                    <a:pt x="36560" y="1211595"/>
                  </a:lnTo>
                  <a:lnTo>
                    <a:pt x="76241" y="1238347"/>
                  </a:lnTo>
                  <a:lnTo>
                    <a:pt x="124840" y="1248156"/>
                  </a:lnTo>
                  <a:lnTo>
                    <a:pt x="1841118" y="1248156"/>
                  </a:lnTo>
                  <a:lnTo>
                    <a:pt x="1889718" y="1238347"/>
                  </a:lnTo>
                  <a:lnTo>
                    <a:pt x="1929399" y="1211595"/>
                  </a:lnTo>
                  <a:lnTo>
                    <a:pt x="1956151" y="1171914"/>
                  </a:lnTo>
                  <a:lnTo>
                    <a:pt x="1965960" y="1123315"/>
                  </a:lnTo>
                  <a:lnTo>
                    <a:pt x="1965960" y="124841"/>
                  </a:lnTo>
                  <a:lnTo>
                    <a:pt x="1956151" y="76241"/>
                  </a:lnTo>
                  <a:lnTo>
                    <a:pt x="1929399" y="36560"/>
                  </a:lnTo>
                  <a:lnTo>
                    <a:pt x="1889718" y="9808"/>
                  </a:lnTo>
                  <a:lnTo>
                    <a:pt x="1841118" y="0"/>
                  </a:lnTo>
                  <a:close/>
                </a:path>
              </a:pathLst>
            </a:custGeom>
            <a:solidFill>
              <a:srgbClr val="FFFFFF">
                <a:alpha val="90195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36" name="object 15"/>
            <p:cNvSpPr/>
            <p:nvPr/>
          </p:nvSpPr>
          <p:spPr>
            <a:xfrm>
              <a:off x="2268473" y="3481578"/>
              <a:ext cx="1965960" cy="1248410"/>
            </a:xfrm>
            <a:custGeom>
              <a:avLst/>
              <a:gdLst/>
              <a:ahLst/>
              <a:cxnLst/>
              <a:pathLst>
                <a:path w="1965960" h="1248410">
                  <a:moveTo>
                    <a:pt x="0" y="124841"/>
                  </a:moveTo>
                  <a:lnTo>
                    <a:pt x="9808" y="76241"/>
                  </a:lnTo>
                  <a:lnTo>
                    <a:pt x="36560" y="36560"/>
                  </a:lnTo>
                  <a:lnTo>
                    <a:pt x="76241" y="9808"/>
                  </a:lnTo>
                  <a:lnTo>
                    <a:pt x="124840" y="0"/>
                  </a:lnTo>
                  <a:lnTo>
                    <a:pt x="1841118" y="0"/>
                  </a:lnTo>
                  <a:lnTo>
                    <a:pt x="1889718" y="9808"/>
                  </a:lnTo>
                  <a:lnTo>
                    <a:pt x="1929399" y="36560"/>
                  </a:lnTo>
                  <a:lnTo>
                    <a:pt x="1956151" y="76241"/>
                  </a:lnTo>
                  <a:lnTo>
                    <a:pt x="1965960" y="124841"/>
                  </a:lnTo>
                  <a:lnTo>
                    <a:pt x="1965960" y="1123315"/>
                  </a:lnTo>
                  <a:lnTo>
                    <a:pt x="1956151" y="1171914"/>
                  </a:lnTo>
                  <a:lnTo>
                    <a:pt x="1929399" y="1211595"/>
                  </a:lnTo>
                  <a:lnTo>
                    <a:pt x="1889718" y="1238347"/>
                  </a:lnTo>
                  <a:lnTo>
                    <a:pt x="1841118" y="1248156"/>
                  </a:lnTo>
                  <a:lnTo>
                    <a:pt x="124840" y="1248156"/>
                  </a:lnTo>
                  <a:lnTo>
                    <a:pt x="76241" y="1238347"/>
                  </a:lnTo>
                  <a:lnTo>
                    <a:pt x="36560" y="1211595"/>
                  </a:lnTo>
                  <a:lnTo>
                    <a:pt x="9808" y="1171914"/>
                  </a:lnTo>
                  <a:lnTo>
                    <a:pt x="0" y="1123315"/>
                  </a:lnTo>
                  <a:lnTo>
                    <a:pt x="0" y="124841"/>
                  </a:lnTo>
                  <a:close/>
                </a:path>
              </a:pathLst>
            </a:custGeom>
            <a:noFill/>
            <a:ln w="38100" cap="flat" cmpd="sng">
              <a:solidFill>
                <a:srgbClr val="8B73D0">
                  <a:alpha val="100000"/>
                </a:srgbClr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2597150" y="3948113"/>
            <a:ext cx="1308100" cy="26828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defTabSz="914400" eaLnBrk="1" fontAlgn="auto" hangingPunct="1"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sz="1600" b="1" kern="1200" cap="none" spc="-10" normalizeH="0" baseline="0" noProof="0" dirty="0">
                <a:latin typeface="Candara" panose="020E0502030303020204"/>
                <a:ea typeface="+mn-ea"/>
                <a:cs typeface="Candara" panose="020E0502030303020204"/>
              </a:rPr>
              <a:t>Confidentiality</a:t>
            </a:r>
            <a:endParaRPr kumimoji="0" sz="1600" kern="1200" cap="none" spc="0" normalizeH="0" baseline="0" noProof="0">
              <a:latin typeface="Candara" panose="020E0502030303020204"/>
              <a:ea typeface="+mn-ea"/>
              <a:cs typeface="Candara" panose="020E0502030303020204"/>
            </a:endParaRPr>
          </a:p>
        </p:txBody>
      </p:sp>
      <p:grpSp>
        <p:nvGrpSpPr>
          <p:cNvPr id="13319" name="object 17"/>
          <p:cNvGrpSpPr/>
          <p:nvPr/>
        </p:nvGrpSpPr>
        <p:grpSpPr>
          <a:xfrm>
            <a:off x="2049463" y="5092700"/>
            <a:ext cx="2205037" cy="1476375"/>
            <a:chOff x="2049779" y="5093208"/>
            <a:chExt cx="2204085" cy="1475740"/>
          </a:xfrm>
        </p:grpSpPr>
        <p:pic>
          <p:nvPicPr>
            <p:cNvPr id="13331" name="object 1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49779" y="5093208"/>
              <a:ext cx="1965959" cy="1248156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13332" name="object 19"/>
            <p:cNvSpPr/>
            <p:nvPr/>
          </p:nvSpPr>
          <p:spPr>
            <a:xfrm>
              <a:off x="2268473" y="5301234"/>
              <a:ext cx="1965960" cy="1248410"/>
            </a:xfrm>
            <a:custGeom>
              <a:avLst/>
              <a:gdLst/>
              <a:ahLst/>
              <a:cxnLst/>
              <a:pathLst>
                <a:path w="1965960" h="1248409">
                  <a:moveTo>
                    <a:pt x="1841118" y="0"/>
                  </a:moveTo>
                  <a:lnTo>
                    <a:pt x="124840" y="0"/>
                  </a:lnTo>
                  <a:lnTo>
                    <a:pt x="76241" y="9808"/>
                  </a:lnTo>
                  <a:lnTo>
                    <a:pt x="36560" y="36560"/>
                  </a:lnTo>
                  <a:lnTo>
                    <a:pt x="9808" y="76241"/>
                  </a:lnTo>
                  <a:lnTo>
                    <a:pt x="0" y="124840"/>
                  </a:lnTo>
                  <a:lnTo>
                    <a:pt x="0" y="1123340"/>
                  </a:lnTo>
                  <a:lnTo>
                    <a:pt x="9808" y="1171925"/>
                  </a:lnTo>
                  <a:lnTo>
                    <a:pt x="36560" y="1211599"/>
                  </a:lnTo>
                  <a:lnTo>
                    <a:pt x="76241" y="1238347"/>
                  </a:lnTo>
                  <a:lnTo>
                    <a:pt x="124840" y="1248155"/>
                  </a:lnTo>
                  <a:lnTo>
                    <a:pt x="1841118" y="1248155"/>
                  </a:lnTo>
                  <a:lnTo>
                    <a:pt x="1889718" y="1238347"/>
                  </a:lnTo>
                  <a:lnTo>
                    <a:pt x="1929399" y="1211599"/>
                  </a:lnTo>
                  <a:lnTo>
                    <a:pt x="1956151" y="1171925"/>
                  </a:lnTo>
                  <a:lnTo>
                    <a:pt x="1965960" y="1123340"/>
                  </a:lnTo>
                  <a:lnTo>
                    <a:pt x="1965960" y="124840"/>
                  </a:lnTo>
                  <a:lnTo>
                    <a:pt x="1956151" y="76241"/>
                  </a:lnTo>
                  <a:lnTo>
                    <a:pt x="1929399" y="36560"/>
                  </a:lnTo>
                  <a:lnTo>
                    <a:pt x="1889718" y="9808"/>
                  </a:lnTo>
                  <a:lnTo>
                    <a:pt x="1841118" y="0"/>
                  </a:lnTo>
                  <a:close/>
                </a:path>
              </a:pathLst>
            </a:custGeom>
            <a:solidFill>
              <a:srgbClr val="FFFFFF">
                <a:alpha val="90195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33" name="object 20"/>
            <p:cNvSpPr/>
            <p:nvPr/>
          </p:nvSpPr>
          <p:spPr>
            <a:xfrm>
              <a:off x="2268473" y="5301234"/>
              <a:ext cx="1965960" cy="1248410"/>
            </a:xfrm>
            <a:custGeom>
              <a:avLst/>
              <a:gdLst/>
              <a:ahLst/>
              <a:cxnLst/>
              <a:pathLst>
                <a:path w="1965960" h="1248409">
                  <a:moveTo>
                    <a:pt x="0" y="124840"/>
                  </a:moveTo>
                  <a:lnTo>
                    <a:pt x="9808" y="76241"/>
                  </a:lnTo>
                  <a:lnTo>
                    <a:pt x="36560" y="36560"/>
                  </a:lnTo>
                  <a:lnTo>
                    <a:pt x="76241" y="9808"/>
                  </a:lnTo>
                  <a:lnTo>
                    <a:pt x="124840" y="0"/>
                  </a:lnTo>
                  <a:lnTo>
                    <a:pt x="1841118" y="0"/>
                  </a:lnTo>
                  <a:lnTo>
                    <a:pt x="1889718" y="9808"/>
                  </a:lnTo>
                  <a:lnTo>
                    <a:pt x="1929399" y="36560"/>
                  </a:lnTo>
                  <a:lnTo>
                    <a:pt x="1956151" y="76241"/>
                  </a:lnTo>
                  <a:lnTo>
                    <a:pt x="1965960" y="124840"/>
                  </a:lnTo>
                  <a:lnTo>
                    <a:pt x="1965960" y="1123340"/>
                  </a:lnTo>
                  <a:lnTo>
                    <a:pt x="1956151" y="1171925"/>
                  </a:lnTo>
                  <a:lnTo>
                    <a:pt x="1929399" y="1211599"/>
                  </a:lnTo>
                  <a:lnTo>
                    <a:pt x="1889718" y="1238347"/>
                  </a:lnTo>
                  <a:lnTo>
                    <a:pt x="1841118" y="1248155"/>
                  </a:lnTo>
                  <a:lnTo>
                    <a:pt x="124840" y="1248155"/>
                  </a:lnTo>
                  <a:lnTo>
                    <a:pt x="76241" y="1238347"/>
                  </a:lnTo>
                  <a:lnTo>
                    <a:pt x="36560" y="1211599"/>
                  </a:lnTo>
                  <a:lnTo>
                    <a:pt x="9808" y="1171925"/>
                  </a:lnTo>
                  <a:lnTo>
                    <a:pt x="0" y="1123340"/>
                  </a:lnTo>
                  <a:lnTo>
                    <a:pt x="0" y="124840"/>
                  </a:lnTo>
                  <a:close/>
                </a:path>
              </a:pathLst>
            </a:custGeom>
            <a:noFill/>
            <a:ln w="38100" cap="flat" cmpd="sng">
              <a:solidFill>
                <a:srgbClr val="8B73D0">
                  <a:alpha val="100000"/>
                </a:srgbClr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2370138" y="5468938"/>
            <a:ext cx="1762125" cy="879475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p>
            <a:pPr marL="12700" algn="ctr" eaLnBrk="1" hangingPunct="1">
              <a:lnSpc>
                <a:spcPct val="92000"/>
              </a:lnSpc>
              <a:spcBef>
                <a:spcPts val="225"/>
              </a:spcBef>
              <a:buNone/>
            </a:pPr>
            <a:r>
              <a:rPr lang="zh-CN" altLang="x-none" sz="1200">
                <a:latin typeface="Candara" panose="020E0502030303020204" pitchFamily="34" charset="0"/>
                <a:cs typeface="Candara" panose="020E0502030303020204" pitchFamily="34" charset="0"/>
              </a:rPr>
              <a:t>The Handshake Protocol  defines a shared secret key  that is used for  conventional encryption of  TLS payloads</a:t>
            </a:r>
            <a:endParaRPr lang="zh-CN" altLang="x-none" sz="1200" dirty="0">
              <a:latin typeface="Candara" panose="020E0502030303020204" pitchFamily="34" charset="0"/>
              <a:ea typeface="Candara" panose="020E0502030303020204" pitchFamily="34" charset="0"/>
            </a:endParaRPr>
          </a:p>
        </p:txBody>
      </p:sp>
      <p:grpSp>
        <p:nvGrpSpPr>
          <p:cNvPr id="13321" name="object 22"/>
          <p:cNvGrpSpPr/>
          <p:nvPr/>
        </p:nvGrpSpPr>
        <p:grpSpPr>
          <a:xfrm>
            <a:off x="4452938" y="3271838"/>
            <a:ext cx="2205037" cy="1477962"/>
            <a:chOff x="4453128" y="3272028"/>
            <a:chExt cx="2204085" cy="1477010"/>
          </a:xfrm>
        </p:grpSpPr>
        <p:pic>
          <p:nvPicPr>
            <p:cNvPr id="13328" name="object 2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53128" y="3272028"/>
              <a:ext cx="1965960" cy="1248156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13329" name="object 24"/>
            <p:cNvSpPr/>
            <p:nvPr/>
          </p:nvSpPr>
          <p:spPr>
            <a:xfrm>
              <a:off x="4671822" y="3481578"/>
              <a:ext cx="1965960" cy="1248410"/>
            </a:xfrm>
            <a:custGeom>
              <a:avLst/>
              <a:gdLst/>
              <a:ahLst/>
              <a:cxnLst/>
              <a:pathLst>
                <a:path w="1965959" h="1248410">
                  <a:moveTo>
                    <a:pt x="1841119" y="0"/>
                  </a:moveTo>
                  <a:lnTo>
                    <a:pt x="124840" y="0"/>
                  </a:lnTo>
                  <a:lnTo>
                    <a:pt x="76241" y="9808"/>
                  </a:lnTo>
                  <a:lnTo>
                    <a:pt x="36560" y="36560"/>
                  </a:lnTo>
                  <a:lnTo>
                    <a:pt x="9808" y="76241"/>
                  </a:lnTo>
                  <a:lnTo>
                    <a:pt x="0" y="124841"/>
                  </a:lnTo>
                  <a:lnTo>
                    <a:pt x="0" y="1123315"/>
                  </a:lnTo>
                  <a:lnTo>
                    <a:pt x="9808" y="1171914"/>
                  </a:lnTo>
                  <a:lnTo>
                    <a:pt x="36560" y="1211595"/>
                  </a:lnTo>
                  <a:lnTo>
                    <a:pt x="76241" y="1238347"/>
                  </a:lnTo>
                  <a:lnTo>
                    <a:pt x="124840" y="1248156"/>
                  </a:lnTo>
                  <a:lnTo>
                    <a:pt x="1841119" y="1248156"/>
                  </a:lnTo>
                  <a:lnTo>
                    <a:pt x="1889718" y="1238347"/>
                  </a:lnTo>
                  <a:lnTo>
                    <a:pt x="1929399" y="1211595"/>
                  </a:lnTo>
                  <a:lnTo>
                    <a:pt x="1956151" y="1171914"/>
                  </a:lnTo>
                  <a:lnTo>
                    <a:pt x="1965959" y="1123315"/>
                  </a:lnTo>
                  <a:lnTo>
                    <a:pt x="1965959" y="124841"/>
                  </a:lnTo>
                  <a:lnTo>
                    <a:pt x="1956151" y="76241"/>
                  </a:lnTo>
                  <a:lnTo>
                    <a:pt x="1929399" y="36560"/>
                  </a:lnTo>
                  <a:lnTo>
                    <a:pt x="1889718" y="9808"/>
                  </a:lnTo>
                  <a:lnTo>
                    <a:pt x="1841119" y="0"/>
                  </a:lnTo>
                  <a:close/>
                </a:path>
              </a:pathLst>
            </a:custGeom>
            <a:solidFill>
              <a:srgbClr val="FFFFFF">
                <a:alpha val="90195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30" name="object 25"/>
            <p:cNvSpPr/>
            <p:nvPr/>
          </p:nvSpPr>
          <p:spPr>
            <a:xfrm>
              <a:off x="4671822" y="3481578"/>
              <a:ext cx="1965960" cy="1248410"/>
            </a:xfrm>
            <a:custGeom>
              <a:avLst/>
              <a:gdLst/>
              <a:ahLst/>
              <a:cxnLst/>
              <a:pathLst>
                <a:path w="1965959" h="1248410">
                  <a:moveTo>
                    <a:pt x="0" y="124841"/>
                  </a:moveTo>
                  <a:lnTo>
                    <a:pt x="9808" y="76241"/>
                  </a:lnTo>
                  <a:lnTo>
                    <a:pt x="36560" y="36560"/>
                  </a:lnTo>
                  <a:lnTo>
                    <a:pt x="76241" y="9808"/>
                  </a:lnTo>
                  <a:lnTo>
                    <a:pt x="124840" y="0"/>
                  </a:lnTo>
                  <a:lnTo>
                    <a:pt x="1841119" y="0"/>
                  </a:lnTo>
                  <a:lnTo>
                    <a:pt x="1889718" y="9808"/>
                  </a:lnTo>
                  <a:lnTo>
                    <a:pt x="1929399" y="36560"/>
                  </a:lnTo>
                  <a:lnTo>
                    <a:pt x="1956151" y="76241"/>
                  </a:lnTo>
                  <a:lnTo>
                    <a:pt x="1965959" y="124841"/>
                  </a:lnTo>
                  <a:lnTo>
                    <a:pt x="1965959" y="1123315"/>
                  </a:lnTo>
                  <a:lnTo>
                    <a:pt x="1956151" y="1171914"/>
                  </a:lnTo>
                  <a:lnTo>
                    <a:pt x="1929399" y="1211595"/>
                  </a:lnTo>
                  <a:lnTo>
                    <a:pt x="1889718" y="1238347"/>
                  </a:lnTo>
                  <a:lnTo>
                    <a:pt x="1841119" y="1248156"/>
                  </a:lnTo>
                  <a:lnTo>
                    <a:pt x="124840" y="1248156"/>
                  </a:lnTo>
                  <a:lnTo>
                    <a:pt x="76241" y="1238347"/>
                  </a:lnTo>
                  <a:lnTo>
                    <a:pt x="36560" y="1211595"/>
                  </a:lnTo>
                  <a:lnTo>
                    <a:pt x="9808" y="1171914"/>
                  </a:lnTo>
                  <a:lnTo>
                    <a:pt x="0" y="1123315"/>
                  </a:lnTo>
                  <a:lnTo>
                    <a:pt x="0" y="124841"/>
                  </a:lnTo>
                  <a:close/>
                </a:path>
              </a:pathLst>
            </a:custGeom>
            <a:noFill/>
            <a:ln w="38100" cap="flat" cmpd="sng">
              <a:solidFill>
                <a:srgbClr val="8B73D0">
                  <a:alpha val="100000"/>
                </a:srgbClr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4860925" y="3948113"/>
            <a:ext cx="1589088" cy="26828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defTabSz="914400" eaLnBrk="1" fontAlgn="auto" hangingPunct="1"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sz="1600" b="1" kern="1200" cap="none" spc="-5" normalizeH="0" baseline="0" noProof="0" dirty="0">
                <a:latin typeface="Candara" panose="020E0502030303020204"/>
                <a:ea typeface="+mn-ea"/>
                <a:cs typeface="Candara" panose="020E0502030303020204"/>
              </a:rPr>
              <a:t>Message</a:t>
            </a:r>
            <a:r>
              <a:rPr kumimoji="0" sz="1600" b="1" kern="1200" cap="none" spc="-35" normalizeH="0" baseline="0" noProof="0" dirty="0">
                <a:latin typeface="Candara" panose="020E0502030303020204"/>
                <a:ea typeface="+mn-ea"/>
                <a:cs typeface="Candara" panose="020E0502030303020204"/>
              </a:rPr>
              <a:t> </a:t>
            </a:r>
            <a:r>
              <a:rPr kumimoji="0" sz="1600" b="1" kern="1200" cap="none" spc="-5" normalizeH="0" baseline="0" noProof="0" dirty="0">
                <a:latin typeface="Candara" panose="020E0502030303020204"/>
                <a:ea typeface="+mn-ea"/>
                <a:cs typeface="Candara" panose="020E0502030303020204"/>
              </a:rPr>
              <a:t>integrity</a:t>
            </a:r>
            <a:endParaRPr kumimoji="0" sz="1600" kern="1200" cap="none" spc="0" normalizeH="0" baseline="0" noProof="0">
              <a:latin typeface="Candara" panose="020E0502030303020204"/>
              <a:ea typeface="+mn-ea"/>
              <a:cs typeface="Candara" panose="020E0502030303020204"/>
            </a:endParaRPr>
          </a:p>
        </p:txBody>
      </p:sp>
      <p:grpSp>
        <p:nvGrpSpPr>
          <p:cNvPr id="13323" name="object 27"/>
          <p:cNvGrpSpPr/>
          <p:nvPr/>
        </p:nvGrpSpPr>
        <p:grpSpPr>
          <a:xfrm>
            <a:off x="4452938" y="5092700"/>
            <a:ext cx="2205037" cy="1476375"/>
            <a:chOff x="4453128" y="5093208"/>
            <a:chExt cx="2204085" cy="1475740"/>
          </a:xfrm>
        </p:grpSpPr>
        <p:pic>
          <p:nvPicPr>
            <p:cNvPr id="13325" name="object 2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453128" y="5093208"/>
              <a:ext cx="1965960" cy="1248156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13326" name="object 29"/>
            <p:cNvSpPr/>
            <p:nvPr/>
          </p:nvSpPr>
          <p:spPr>
            <a:xfrm>
              <a:off x="4671822" y="5301234"/>
              <a:ext cx="1965960" cy="1248410"/>
            </a:xfrm>
            <a:custGeom>
              <a:avLst/>
              <a:gdLst/>
              <a:ahLst/>
              <a:cxnLst/>
              <a:pathLst>
                <a:path w="1965959" h="1248409">
                  <a:moveTo>
                    <a:pt x="1841119" y="0"/>
                  </a:moveTo>
                  <a:lnTo>
                    <a:pt x="124840" y="0"/>
                  </a:lnTo>
                  <a:lnTo>
                    <a:pt x="76241" y="9808"/>
                  </a:lnTo>
                  <a:lnTo>
                    <a:pt x="36560" y="36560"/>
                  </a:lnTo>
                  <a:lnTo>
                    <a:pt x="9808" y="76241"/>
                  </a:lnTo>
                  <a:lnTo>
                    <a:pt x="0" y="124840"/>
                  </a:lnTo>
                  <a:lnTo>
                    <a:pt x="0" y="1123340"/>
                  </a:lnTo>
                  <a:lnTo>
                    <a:pt x="9808" y="1171925"/>
                  </a:lnTo>
                  <a:lnTo>
                    <a:pt x="36560" y="1211599"/>
                  </a:lnTo>
                  <a:lnTo>
                    <a:pt x="76241" y="1238347"/>
                  </a:lnTo>
                  <a:lnTo>
                    <a:pt x="124840" y="1248155"/>
                  </a:lnTo>
                  <a:lnTo>
                    <a:pt x="1841119" y="1248155"/>
                  </a:lnTo>
                  <a:lnTo>
                    <a:pt x="1889718" y="1238347"/>
                  </a:lnTo>
                  <a:lnTo>
                    <a:pt x="1929399" y="1211599"/>
                  </a:lnTo>
                  <a:lnTo>
                    <a:pt x="1956151" y="1171925"/>
                  </a:lnTo>
                  <a:lnTo>
                    <a:pt x="1965959" y="1123340"/>
                  </a:lnTo>
                  <a:lnTo>
                    <a:pt x="1965959" y="124840"/>
                  </a:lnTo>
                  <a:lnTo>
                    <a:pt x="1956151" y="76241"/>
                  </a:lnTo>
                  <a:lnTo>
                    <a:pt x="1929399" y="36560"/>
                  </a:lnTo>
                  <a:lnTo>
                    <a:pt x="1889718" y="9808"/>
                  </a:lnTo>
                  <a:lnTo>
                    <a:pt x="1841119" y="0"/>
                  </a:lnTo>
                  <a:close/>
                </a:path>
              </a:pathLst>
            </a:custGeom>
            <a:solidFill>
              <a:srgbClr val="FFFFFF">
                <a:alpha val="90195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27" name="object 30"/>
            <p:cNvSpPr/>
            <p:nvPr/>
          </p:nvSpPr>
          <p:spPr>
            <a:xfrm>
              <a:off x="4671822" y="5301234"/>
              <a:ext cx="1965960" cy="1248410"/>
            </a:xfrm>
            <a:custGeom>
              <a:avLst/>
              <a:gdLst/>
              <a:ahLst/>
              <a:cxnLst/>
              <a:pathLst>
                <a:path w="1965959" h="1248409">
                  <a:moveTo>
                    <a:pt x="0" y="124840"/>
                  </a:moveTo>
                  <a:lnTo>
                    <a:pt x="9808" y="76241"/>
                  </a:lnTo>
                  <a:lnTo>
                    <a:pt x="36560" y="36560"/>
                  </a:lnTo>
                  <a:lnTo>
                    <a:pt x="76241" y="9808"/>
                  </a:lnTo>
                  <a:lnTo>
                    <a:pt x="124840" y="0"/>
                  </a:lnTo>
                  <a:lnTo>
                    <a:pt x="1841119" y="0"/>
                  </a:lnTo>
                  <a:lnTo>
                    <a:pt x="1889718" y="9808"/>
                  </a:lnTo>
                  <a:lnTo>
                    <a:pt x="1929399" y="36560"/>
                  </a:lnTo>
                  <a:lnTo>
                    <a:pt x="1956151" y="76241"/>
                  </a:lnTo>
                  <a:lnTo>
                    <a:pt x="1965959" y="124840"/>
                  </a:lnTo>
                  <a:lnTo>
                    <a:pt x="1965959" y="1123340"/>
                  </a:lnTo>
                  <a:lnTo>
                    <a:pt x="1956151" y="1171925"/>
                  </a:lnTo>
                  <a:lnTo>
                    <a:pt x="1929399" y="1211599"/>
                  </a:lnTo>
                  <a:lnTo>
                    <a:pt x="1889718" y="1238347"/>
                  </a:lnTo>
                  <a:lnTo>
                    <a:pt x="1841119" y="1248155"/>
                  </a:lnTo>
                  <a:lnTo>
                    <a:pt x="124840" y="1248155"/>
                  </a:lnTo>
                  <a:lnTo>
                    <a:pt x="76241" y="1238347"/>
                  </a:lnTo>
                  <a:lnTo>
                    <a:pt x="36560" y="1211599"/>
                  </a:lnTo>
                  <a:lnTo>
                    <a:pt x="9808" y="1171925"/>
                  </a:lnTo>
                  <a:lnTo>
                    <a:pt x="0" y="1123340"/>
                  </a:lnTo>
                  <a:lnTo>
                    <a:pt x="0" y="124840"/>
                  </a:lnTo>
                  <a:close/>
                </a:path>
              </a:pathLst>
            </a:custGeom>
            <a:noFill/>
            <a:ln w="38100" cap="flat" cmpd="sng">
              <a:solidFill>
                <a:srgbClr val="8B73D0">
                  <a:alpha val="100000"/>
                </a:srgbClr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4756150" y="5468938"/>
            <a:ext cx="1797050" cy="879475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p>
            <a:pPr marL="12700" algn="ctr" eaLnBrk="1" hangingPunct="1">
              <a:lnSpc>
                <a:spcPct val="92000"/>
              </a:lnSpc>
              <a:spcBef>
                <a:spcPts val="225"/>
              </a:spcBef>
              <a:buNone/>
            </a:pPr>
            <a:r>
              <a:rPr lang="zh-CN" altLang="x-none" sz="1200">
                <a:latin typeface="Candara" panose="020E0502030303020204" pitchFamily="34" charset="0"/>
                <a:cs typeface="Candara" panose="020E0502030303020204" pitchFamily="34" charset="0"/>
              </a:rPr>
              <a:t>The Handshake Protocol  also defines a shared secret  key that is used to form a  message authentication  code (MAC)</a:t>
            </a:r>
            <a:endParaRPr lang="zh-CN" altLang="x-none" sz="1200" dirty="0">
              <a:latin typeface="Candara" panose="020E0502030303020204" pitchFamily="34" charset="0"/>
              <a:ea typeface="Candara" panose="020E0502030303020204" pitchFamily="34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4338" name="object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3350" y="0"/>
            <a:ext cx="88773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object 3"/>
          <p:cNvSpPr txBox="1"/>
          <p:nvPr/>
        </p:nvSpPr>
        <p:spPr>
          <a:xfrm>
            <a:off x="1447800" y="4800600"/>
            <a:ext cx="685800" cy="338138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41910" rIns="0" bIns="0" rtlCol="0">
            <a:spAutoFit/>
          </a:bodyPr>
          <a:lstStyle/>
          <a:p>
            <a:pPr marL="91440" marR="0" defTabSz="914400" eaLnBrk="1" fontAlgn="auto" hangingPunct="1">
              <a:spcBef>
                <a:spcPts val="33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sz="1600" kern="1200" cap="none" spc="-5" normalizeH="0" baseline="0" noProof="0" dirty="0">
                <a:latin typeface="Arial MT"/>
                <a:ea typeface="+mn-ea"/>
                <a:cs typeface="Arial MT"/>
              </a:rPr>
              <a:t>TLS</a:t>
            </a:r>
            <a:endParaRPr kumimoji="0" sz="1600" kern="1200" cap="none" spc="0" normalizeH="0" baseline="0" noProof="0">
              <a:latin typeface="Arial MT"/>
              <a:ea typeface="+mn-ea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429000" y="5943600"/>
            <a:ext cx="3276600" cy="30480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41275" rIns="0" bIns="0" rtlCol="0">
            <a:spAutoFit/>
          </a:bodyPr>
          <a:lstStyle/>
          <a:p>
            <a:pPr marL="92075" marR="0" defTabSz="914400" eaLnBrk="1" fontAlgn="auto" hangingPunct="1">
              <a:spcBef>
                <a:spcPts val="325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sz="1400" b="1" kern="1200" cap="none" spc="-5" normalizeH="0" baseline="0" noProof="0" dirty="0">
                <a:latin typeface="Arial" panose="020B0604020202020204"/>
                <a:ea typeface="+mn-ea"/>
                <a:cs typeface="Arial" panose="020B0604020202020204"/>
              </a:rPr>
              <a:t>TLS</a:t>
            </a:r>
            <a:r>
              <a:rPr kumimoji="0" sz="1400" b="1" kern="1200" cap="none" spc="-20" normalizeH="0" baseline="0" noProof="0" dirty="0">
                <a:latin typeface="Arial" panose="020B0604020202020204"/>
                <a:ea typeface="+mn-ea"/>
                <a:cs typeface="Arial" panose="020B0604020202020204"/>
              </a:rPr>
              <a:t> </a:t>
            </a:r>
            <a:r>
              <a:rPr kumimoji="0" sz="1400" b="1" kern="1200" cap="none" spc="-5" normalizeH="0" baseline="0" noProof="0" dirty="0">
                <a:latin typeface="Arial" panose="020B0604020202020204"/>
                <a:ea typeface="+mn-ea"/>
                <a:cs typeface="Arial" panose="020B0604020202020204"/>
              </a:rPr>
              <a:t>Record</a:t>
            </a:r>
            <a:r>
              <a:rPr kumimoji="0" sz="1400" b="1" kern="1200" cap="none" spc="-35" normalizeH="0" baseline="0" noProof="0" dirty="0">
                <a:latin typeface="Arial" panose="020B0604020202020204"/>
                <a:ea typeface="+mn-ea"/>
                <a:cs typeface="Arial" panose="020B0604020202020204"/>
              </a:rPr>
              <a:t> </a:t>
            </a:r>
            <a:r>
              <a:rPr kumimoji="0" sz="1400" b="1" kern="1200" cap="none" spc="-5" normalizeH="0" baseline="0" noProof="0" dirty="0">
                <a:latin typeface="Arial" panose="020B0604020202020204"/>
                <a:ea typeface="+mn-ea"/>
                <a:cs typeface="Arial" panose="020B0604020202020204"/>
              </a:rPr>
              <a:t>Protocol</a:t>
            </a:r>
            <a:r>
              <a:rPr kumimoji="0" sz="1400" b="1" kern="1200" cap="none" spc="-20" normalizeH="0" baseline="0" noProof="0" dirty="0">
                <a:latin typeface="Arial" panose="020B0604020202020204"/>
                <a:ea typeface="+mn-ea"/>
                <a:cs typeface="Arial" panose="020B0604020202020204"/>
              </a:rPr>
              <a:t> </a:t>
            </a:r>
            <a:r>
              <a:rPr kumimoji="0" sz="1400" b="1" kern="1200" cap="none" spc="-5" normalizeH="0" baseline="0" noProof="0" dirty="0">
                <a:latin typeface="Arial" panose="020B0604020202020204"/>
                <a:ea typeface="+mn-ea"/>
                <a:cs typeface="Arial" panose="020B0604020202020204"/>
              </a:rPr>
              <a:t>Operation</a:t>
            </a:r>
            <a:endParaRPr kumimoji="0" sz="1400" kern="1200" cap="none" spc="0" normalizeH="0" baseline="0" noProof="0">
              <a:latin typeface="Arial" panose="020B0604020202020204"/>
              <a:ea typeface="+mn-ea"/>
              <a:cs typeface="Arial" panose="020B0604020202020204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362200" y="5910263"/>
            <a:ext cx="1066800" cy="3714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R="0" defTabSz="914400" eaLnBrk="1" fontAlgn="auto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IN" kern="1200" cap="none" spc="0" normalizeH="0" baseline="0" noProof="0" dirty="0"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5362" name="object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800" y="0"/>
            <a:ext cx="6962775" cy="65532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object 3"/>
          <p:cNvSpPr txBox="1"/>
          <p:nvPr/>
        </p:nvSpPr>
        <p:spPr>
          <a:xfrm>
            <a:off x="2819400" y="6019800"/>
            <a:ext cx="4267200" cy="401638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40005" rIns="0" bIns="0" rtlCol="0">
            <a:spAutoFit/>
          </a:bodyPr>
          <a:lstStyle/>
          <a:p>
            <a:pPr marL="92075" marR="0" defTabSz="914400" eaLnBrk="1" fontAlgn="auto" hangingPunct="1">
              <a:spcBef>
                <a:spcPts val="315"/>
              </a:spcBef>
              <a:spcAft>
                <a:spcPts val="0"/>
              </a:spcAft>
              <a:buClrTx/>
              <a:buSzTx/>
              <a:buFontTx/>
              <a:buNone/>
              <a:tabLst>
                <a:tab pos="1571625" algn="l"/>
              </a:tabLst>
              <a:defRPr/>
            </a:pPr>
            <a:r>
              <a:rPr kumimoji="0" sz="2000" b="1" kern="1200" cap="none" spc="-5" normalizeH="0" baseline="0" noProof="0" dirty="0">
                <a:latin typeface="Arial" panose="020B0604020202020204"/>
                <a:ea typeface="+mn-ea"/>
                <a:cs typeface="Arial" panose="020B0604020202020204"/>
              </a:rPr>
              <a:t>Figure 17.4	</a:t>
            </a:r>
            <a:r>
              <a:rPr kumimoji="0" sz="2000" b="1" kern="1200" cap="none" spc="0" normalizeH="0" baseline="0" noProof="0" dirty="0">
                <a:latin typeface="Arial" panose="020B0604020202020204"/>
                <a:ea typeface="+mn-ea"/>
                <a:cs typeface="Arial" panose="020B0604020202020204"/>
              </a:rPr>
              <a:t>TLS</a:t>
            </a:r>
            <a:r>
              <a:rPr kumimoji="0" sz="2000" b="1" kern="1200" cap="none" spc="-25" normalizeH="0" baseline="0" noProof="0" dirty="0">
                <a:latin typeface="Arial" panose="020B0604020202020204"/>
                <a:ea typeface="+mn-ea"/>
                <a:cs typeface="Arial" panose="020B0604020202020204"/>
              </a:rPr>
              <a:t> </a:t>
            </a:r>
            <a:r>
              <a:rPr kumimoji="0" sz="2000" b="1" kern="1200" cap="none" spc="-5" normalizeH="0" baseline="0" noProof="0" dirty="0">
                <a:latin typeface="Arial" panose="020B0604020202020204"/>
                <a:ea typeface="+mn-ea"/>
                <a:cs typeface="Arial" panose="020B0604020202020204"/>
              </a:rPr>
              <a:t>Record</a:t>
            </a:r>
            <a:r>
              <a:rPr kumimoji="0" sz="2000" b="1" kern="1200" cap="none" spc="-40" normalizeH="0" baseline="0" noProof="0" dirty="0">
                <a:latin typeface="Arial" panose="020B0604020202020204"/>
                <a:ea typeface="+mn-ea"/>
                <a:cs typeface="Arial" panose="020B0604020202020204"/>
              </a:rPr>
              <a:t> </a:t>
            </a:r>
            <a:r>
              <a:rPr kumimoji="0" sz="2000" b="1" kern="1200" cap="none" spc="0" normalizeH="0" baseline="0" noProof="0" dirty="0">
                <a:latin typeface="Arial" panose="020B0604020202020204"/>
                <a:ea typeface="+mn-ea"/>
                <a:cs typeface="Arial" panose="020B0604020202020204"/>
              </a:rPr>
              <a:t>Format</a:t>
            </a:r>
            <a:endParaRPr kumimoji="0" sz="2000" kern="1200" cap="none" spc="0" normalizeH="0" baseline="0" noProof="0">
              <a:latin typeface="Arial" panose="020B0604020202020204"/>
              <a:ea typeface="+mn-ea"/>
              <a:cs typeface="Arial" panose="020B0604020202020204"/>
            </a:endParaRPr>
          </a:p>
        </p:txBody>
      </p:sp>
      <p:sp>
        <p:nvSpPr>
          <p:cNvPr id="15364" name="TextBox 3"/>
          <p:cNvSpPr txBox="1"/>
          <p:nvPr/>
        </p:nvSpPr>
        <p:spPr>
          <a:xfrm>
            <a:off x="2828925" y="6048375"/>
            <a:ext cx="1438275" cy="369888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>
            <a:spAutoFit/>
          </a:bodyPr>
          <a:p>
            <a:pPr eaLnBrk="1" hangingPunct="1">
              <a:buNone/>
            </a:pPr>
            <a:endParaRPr lang="en-IN" altLang="x-none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6386" name="object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613" y="727075"/>
            <a:ext cx="9069387" cy="499268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object 3"/>
          <p:cNvSpPr txBox="1"/>
          <p:nvPr/>
        </p:nvSpPr>
        <p:spPr>
          <a:xfrm>
            <a:off x="914400" y="5257800"/>
            <a:ext cx="6934200" cy="38100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40640" rIns="0" bIns="0" rtlCol="0">
            <a:spAutoFit/>
          </a:bodyPr>
          <a:lstStyle/>
          <a:p>
            <a:pPr marL="91440" marR="0" defTabSz="914400" eaLnBrk="1" fontAlgn="auto" hangingPunct="1">
              <a:spcBef>
                <a:spcPts val="320"/>
              </a:spcBef>
              <a:spcAft>
                <a:spcPts val="0"/>
              </a:spcAft>
              <a:buClrTx/>
              <a:buSzTx/>
              <a:buFontTx/>
              <a:buNone/>
              <a:tabLst>
                <a:tab pos="1489075" algn="l"/>
              </a:tabLst>
              <a:defRPr/>
            </a:pPr>
            <a:r>
              <a:rPr kumimoji="0" b="1" kern="1200" cap="none" spc="0" normalizeH="0" baseline="0" noProof="0" dirty="0">
                <a:latin typeface="Arial" panose="020B0604020202020204"/>
                <a:ea typeface="+mn-ea"/>
                <a:cs typeface="Arial" panose="020B0604020202020204"/>
              </a:rPr>
              <a:t>Figure</a:t>
            </a:r>
            <a:r>
              <a:rPr kumimoji="0" b="1" kern="1200" cap="none" spc="-20" normalizeH="0" baseline="0" noProof="0" dirty="0">
                <a:latin typeface="Arial" panose="020B0604020202020204"/>
                <a:ea typeface="+mn-ea"/>
                <a:cs typeface="Arial" panose="020B0604020202020204"/>
              </a:rPr>
              <a:t> </a:t>
            </a:r>
            <a:r>
              <a:rPr kumimoji="0" b="1" kern="1200" cap="none" spc="-5" normalizeH="0" baseline="0" noProof="0" dirty="0">
                <a:latin typeface="Arial" panose="020B0604020202020204"/>
                <a:ea typeface="+mn-ea"/>
                <a:cs typeface="Arial" panose="020B0604020202020204"/>
              </a:rPr>
              <a:t>17.5	</a:t>
            </a:r>
            <a:r>
              <a:rPr kumimoji="0" b="1" kern="1200" cap="none" spc="0" normalizeH="0" baseline="0" noProof="0" dirty="0">
                <a:latin typeface="Arial" panose="020B0604020202020204"/>
                <a:ea typeface="+mn-ea"/>
                <a:cs typeface="Arial" panose="020B0604020202020204"/>
              </a:rPr>
              <a:t>TLS</a:t>
            </a:r>
            <a:r>
              <a:rPr kumimoji="0" b="1" kern="1200" cap="none" spc="-30" normalizeH="0" baseline="0" noProof="0" dirty="0">
                <a:latin typeface="Arial" panose="020B0604020202020204"/>
                <a:ea typeface="+mn-ea"/>
                <a:cs typeface="Arial" panose="020B0604020202020204"/>
              </a:rPr>
              <a:t> </a:t>
            </a:r>
            <a:r>
              <a:rPr kumimoji="0" b="1" kern="1200" cap="none" spc="-5" normalizeH="0" baseline="0" noProof="0" dirty="0">
                <a:latin typeface="Arial" panose="020B0604020202020204"/>
                <a:ea typeface="+mn-ea"/>
                <a:cs typeface="Arial" panose="020B0604020202020204"/>
              </a:rPr>
              <a:t>Record</a:t>
            </a:r>
            <a:r>
              <a:rPr kumimoji="0" b="1" kern="1200" cap="none" spc="-15" normalizeH="0" baseline="0" noProof="0" dirty="0">
                <a:latin typeface="Arial" panose="020B0604020202020204"/>
                <a:ea typeface="+mn-ea"/>
                <a:cs typeface="Arial" panose="020B0604020202020204"/>
              </a:rPr>
              <a:t> </a:t>
            </a:r>
            <a:r>
              <a:rPr kumimoji="0" b="1" kern="1200" cap="none" spc="0" normalizeH="0" baseline="0" noProof="0" dirty="0">
                <a:latin typeface="Arial" panose="020B0604020202020204"/>
                <a:ea typeface="+mn-ea"/>
                <a:cs typeface="Arial" panose="020B0604020202020204"/>
              </a:rPr>
              <a:t>Protocol</a:t>
            </a:r>
            <a:r>
              <a:rPr kumimoji="0" b="1" kern="1200" cap="none" spc="-25" normalizeH="0" baseline="0" noProof="0" dirty="0">
                <a:latin typeface="Arial" panose="020B0604020202020204"/>
                <a:ea typeface="+mn-ea"/>
                <a:cs typeface="Arial" panose="020B0604020202020204"/>
              </a:rPr>
              <a:t> </a:t>
            </a:r>
            <a:r>
              <a:rPr kumimoji="0" b="1" kern="1200" cap="none" spc="-5" normalizeH="0" baseline="0" noProof="0" dirty="0">
                <a:latin typeface="Arial" panose="020B0604020202020204"/>
                <a:ea typeface="+mn-ea"/>
                <a:cs typeface="Arial" panose="020B0604020202020204"/>
              </a:rPr>
              <a:t>Payload</a:t>
            </a:r>
            <a:endParaRPr kumimoji="0" kern="1200" cap="none" spc="0" normalizeH="0" baseline="0" noProof="0">
              <a:latin typeface="Arial" panose="020B0604020202020204"/>
              <a:ea typeface="+mn-ea"/>
              <a:cs typeface="Arial" panose="020B0604020202020204"/>
            </a:endParaRPr>
          </a:p>
        </p:txBody>
      </p:sp>
      <p:sp>
        <p:nvSpPr>
          <p:cNvPr id="16388" name="TextBox 3"/>
          <p:cNvSpPr txBox="1"/>
          <p:nvPr/>
        </p:nvSpPr>
        <p:spPr>
          <a:xfrm>
            <a:off x="914400" y="5257800"/>
            <a:ext cx="1295400" cy="369888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>
            <a:spAutoFit/>
          </a:bodyPr>
          <a:p>
            <a:pPr eaLnBrk="1" hangingPunct="1">
              <a:buNone/>
            </a:pPr>
            <a:endParaRPr lang="en-IN" altLang="x-none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7410" name="object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2713" y="1143000"/>
            <a:ext cx="9031287" cy="445928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object 3"/>
          <p:cNvSpPr txBox="1"/>
          <p:nvPr/>
        </p:nvSpPr>
        <p:spPr>
          <a:xfrm>
            <a:off x="1879600" y="5626100"/>
            <a:ext cx="5383213" cy="2555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0" defTabSz="914400" eaLnBrk="1" fontAlgn="auto" hangingPunct="1">
              <a:lnSpc>
                <a:spcPts val="199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81100" algn="l"/>
              </a:tabLst>
              <a:defRPr/>
            </a:pPr>
            <a:r>
              <a:rPr kumimoji="0" kern="1200" cap="none" spc="-45" normalizeH="0" baseline="0" noProof="0" dirty="0">
                <a:latin typeface="Arial MT"/>
                <a:ea typeface="+mn-ea"/>
                <a:cs typeface="Arial MT"/>
              </a:rPr>
              <a:t>Table</a:t>
            </a:r>
            <a:r>
              <a:rPr kumimoji="0" kern="1200" cap="none" spc="-5" normalizeH="0" baseline="0" noProof="0" dirty="0">
                <a:latin typeface="Arial MT"/>
                <a:ea typeface="+mn-ea"/>
                <a:cs typeface="Arial MT"/>
              </a:rPr>
              <a:t> 17.2	</a:t>
            </a:r>
            <a:r>
              <a:rPr kumimoji="0" kern="1200" cap="none" spc="0" normalizeH="0" baseline="0" noProof="0" dirty="0">
                <a:latin typeface="Arial MT"/>
                <a:ea typeface="+mn-ea"/>
                <a:cs typeface="Arial MT"/>
              </a:rPr>
              <a:t>SSL</a:t>
            </a:r>
            <a:r>
              <a:rPr kumimoji="0" kern="1200" cap="none" spc="-70" normalizeH="0" baseline="0" noProof="0" dirty="0">
                <a:latin typeface="Arial MT"/>
                <a:ea typeface="+mn-ea"/>
                <a:cs typeface="Arial MT"/>
              </a:rPr>
              <a:t> </a:t>
            </a:r>
            <a:r>
              <a:rPr kumimoji="0" kern="1200" cap="none" spc="-10" normalizeH="0" baseline="0" noProof="0" dirty="0">
                <a:latin typeface="Arial MT"/>
                <a:ea typeface="+mn-ea"/>
                <a:cs typeface="Arial MT"/>
              </a:rPr>
              <a:t>Handshake</a:t>
            </a:r>
            <a:r>
              <a:rPr kumimoji="0" kern="1200" cap="none" spc="25" normalizeH="0" baseline="0" noProof="0" dirty="0">
                <a:latin typeface="Arial MT"/>
                <a:ea typeface="+mn-ea"/>
                <a:cs typeface="Arial MT"/>
              </a:rPr>
              <a:t> </a:t>
            </a:r>
            <a:r>
              <a:rPr kumimoji="0" kern="1200" cap="none" spc="-5" normalizeH="0" baseline="0" noProof="0" dirty="0">
                <a:latin typeface="Arial MT"/>
                <a:ea typeface="+mn-ea"/>
                <a:cs typeface="Arial MT"/>
              </a:rPr>
              <a:t>Protocol</a:t>
            </a:r>
            <a:r>
              <a:rPr kumimoji="0" kern="1200" cap="none" spc="10" normalizeH="0" baseline="0" noProof="0" dirty="0">
                <a:latin typeface="Arial MT"/>
                <a:ea typeface="+mn-ea"/>
                <a:cs typeface="Arial MT"/>
              </a:rPr>
              <a:t> </a:t>
            </a:r>
            <a:r>
              <a:rPr kumimoji="0" kern="1200" cap="none" spc="-5" normalizeH="0" baseline="0" noProof="0" dirty="0">
                <a:latin typeface="Arial MT"/>
                <a:ea typeface="+mn-ea"/>
                <a:cs typeface="Arial MT"/>
              </a:rPr>
              <a:t>Message</a:t>
            </a:r>
            <a:r>
              <a:rPr kumimoji="0" kern="1200" cap="none" spc="-20" normalizeH="0" baseline="0" noProof="0" dirty="0">
                <a:latin typeface="Arial MT"/>
                <a:ea typeface="+mn-ea"/>
                <a:cs typeface="Arial MT"/>
              </a:rPr>
              <a:t> </a:t>
            </a:r>
            <a:r>
              <a:rPr kumimoji="0" kern="1200" cap="none" spc="-25" normalizeH="0" baseline="0" noProof="0" dirty="0">
                <a:latin typeface="Arial MT"/>
                <a:ea typeface="+mn-ea"/>
                <a:cs typeface="Arial MT"/>
              </a:rPr>
              <a:t>Types</a:t>
            </a:r>
            <a:endParaRPr kumimoji="0" kern="1200" cap="none" spc="0" normalizeH="0" baseline="0" noProof="0">
              <a:latin typeface="Arial MT"/>
              <a:ea typeface="+mn-ea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752600" y="5638800"/>
            <a:ext cx="6172200" cy="36830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40640" rIns="0" bIns="0" rtlCol="0">
            <a:spAutoFit/>
          </a:bodyPr>
          <a:lstStyle/>
          <a:p>
            <a:pPr marL="91440" marR="0" defTabSz="914400" eaLnBrk="1" fontAlgn="auto" hangingPunct="1">
              <a:spcBef>
                <a:spcPts val="32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70330" algn="l"/>
              </a:tabLst>
              <a:defRPr/>
            </a:pPr>
            <a:r>
              <a:rPr kumimoji="0" b="1" kern="1200" cap="none" spc="-30" normalizeH="0" baseline="0" noProof="0" dirty="0">
                <a:latin typeface="Arial" panose="020B0604020202020204"/>
                <a:ea typeface="+mn-ea"/>
                <a:cs typeface="Arial" panose="020B0604020202020204"/>
              </a:rPr>
              <a:t>Table</a:t>
            </a:r>
            <a:r>
              <a:rPr kumimoji="0" b="1" kern="1200" cap="none" spc="-10" normalizeH="0" baseline="0" noProof="0" dirty="0">
                <a:latin typeface="Arial" panose="020B0604020202020204"/>
                <a:ea typeface="+mn-ea"/>
                <a:cs typeface="Arial" panose="020B0604020202020204"/>
              </a:rPr>
              <a:t> </a:t>
            </a:r>
            <a:r>
              <a:rPr kumimoji="0" b="1" kern="1200" cap="none" spc="-5" normalizeH="0" baseline="0" noProof="0" dirty="0">
                <a:latin typeface="Arial" panose="020B0604020202020204"/>
                <a:ea typeface="+mn-ea"/>
                <a:cs typeface="Arial" panose="020B0604020202020204"/>
              </a:rPr>
              <a:t>17.2	</a:t>
            </a:r>
            <a:r>
              <a:rPr kumimoji="0" b="1" kern="1200" cap="none" spc="0" normalizeH="0" baseline="0" noProof="0" dirty="0">
                <a:latin typeface="Arial" panose="020B0604020202020204"/>
                <a:ea typeface="+mn-ea"/>
                <a:cs typeface="Arial" panose="020B0604020202020204"/>
              </a:rPr>
              <a:t>TLS</a:t>
            </a:r>
            <a:r>
              <a:rPr kumimoji="0" b="1" kern="1200" cap="none" spc="-25" normalizeH="0" baseline="0" noProof="0" dirty="0">
                <a:latin typeface="Arial" panose="020B0604020202020204"/>
                <a:ea typeface="+mn-ea"/>
                <a:cs typeface="Arial" panose="020B0604020202020204"/>
              </a:rPr>
              <a:t> </a:t>
            </a:r>
            <a:r>
              <a:rPr kumimoji="0" b="1" kern="1200" cap="none" spc="-5" normalizeH="0" baseline="0" noProof="0" dirty="0">
                <a:latin typeface="Arial" panose="020B0604020202020204"/>
                <a:ea typeface="+mn-ea"/>
                <a:cs typeface="Arial" panose="020B0604020202020204"/>
              </a:rPr>
              <a:t>Handshake</a:t>
            </a:r>
            <a:r>
              <a:rPr kumimoji="0" b="1" kern="1200" cap="none" spc="-10" normalizeH="0" baseline="0" noProof="0" dirty="0">
                <a:latin typeface="Arial" panose="020B0604020202020204"/>
                <a:ea typeface="+mn-ea"/>
                <a:cs typeface="Arial" panose="020B0604020202020204"/>
              </a:rPr>
              <a:t> </a:t>
            </a:r>
            <a:r>
              <a:rPr kumimoji="0" b="1" kern="1200" cap="none" spc="0" normalizeH="0" baseline="0" noProof="0" dirty="0">
                <a:latin typeface="Arial" panose="020B0604020202020204"/>
                <a:ea typeface="+mn-ea"/>
                <a:cs typeface="Arial" panose="020B0604020202020204"/>
              </a:rPr>
              <a:t>Protocol</a:t>
            </a:r>
            <a:r>
              <a:rPr kumimoji="0" b="1" kern="1200" cap="none" spc="-15" normalizeH="0" baseline="0" noProof="0" dirty="0">
                <a:latin typeface="Arial" panose="020B0604020202020204"/>
                <a:ea typeface="+mn-ea"/>
                <a:cs typeface="Arial" panose="020B0604020202020204"/>
              </a:rPr>
              <a:t> </a:t>
            </a:r>
            <a:r>
              <a:rPr kumimoji="0" b="1" kern="1200" cap="none" spc="-5" normalizeH="0" baseline="0" noProof="0" dirty="0">
                <a:latin typeface="Arial" panose="020B0604020202020204"/>
                <a:ea typeface="+mn-ea"/>
                <a:cs typeface="Arial" panose="020B0604020202020204"/>
              </a:rPr>
              <a:t>Message </a:t>
            </a:r>
            <a:r>
              <a:rPr kumimoji="0" b="1" kern="1200" cap="none" spc="-30" normalizeH="0" baseline="0" noProof="0" dirty="0">
                <a:latin typeface="Arial" panose="020B0604020202020204"/>
                <a:ea typeface="+mn-ea"/>
                <a:cs typeface="Arial" panose="020B0604020202020204"/>
              </a:rPr>
              <a:t>Types</a:t>
            </a:r>
            <a:endParaRPr kumimoji="0" kern="1200" cap="none" spc="0" normalizeH="0" baseline="0" noProof="0">
              <a:latin typeface="Arial" panose="020B0604020202020204"/>
              <a:ea typeface="+mn-ea"/>
              <a:cs typeface="Arial" panose="020B0604020202020204"/>
            </a:endParaRPr>
          </a:p>
        </p:txBody>
      </p:sp>
      <p:sp>
        <p:nvSpPr>
          <p:cNvPr id="17413" name="TextBox 4"/>
          <p:cNvSpPr txBox="1"/>
          <p:nvPr/>
        </p:nvSpPr>
        <p:spPr>
          <a:xfrm>
            <a:off x="1752600" y="5616575"/>
            <a:ext cx="1339850" cy="369888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>
            <a:spAutoFit/>
          </a:bodyPr>
          <a:p>
            <a:pPr eaLnBrk="1" hangingPunct="1">
              <a:buNone/>
            </a:pPr>
            <a:endParaRPr lang="en-IN" altLang="x-none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8434" name="object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52600" y="0"/>
            <a:ext cx="5524500" cy="66294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1295400" y="6172200"/>
            <a:ext cx="2101850" cy="3698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spAutoFit/>
          </a:bodyPr>
          <a:lstStyle/>
          <a:p>
            <a:pPr marR="0" defTabSz="914400" eaLnBrk="1" fontAlgn="auto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IN" kern="1200" cap="none" spc="0" normalizeH="0" baseline="0" noProof="0" dirty="0"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175" y="247650"/>
            <a:ext cx="8370888" cy="847725"/>
          </a:xfr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sz="5400" b="0" i="0" u="none" strike="noStrike" kern="0" cap="none" spc="-5" normalizeH="0" baseline="0" noProof="0" dirty="0">
                <a:ln>
                  <a:noFill/>
                </a:ln>
                <a:solidFill>
                  <a:srgbClr val="2E1F57"/>
                </a:solidFill>
                <a:effectLst/>
                <a:uLnTx/>
                <a:uFillTx/>
                <a:latin typeface="Candara" panose="020E0502030303020204"/>
                <a:ea typeface="+mj-ea"/>
                <a:cs typeface="Candara" panose="020E0502030303020204"/>
              </a:rPr>
              <a:t>Cryptographic</a:t>
            </a:r>
            <a:r>
              <a:rPr kumimoji="0" sz="5400" b="0" i="0" u="none" strike="noStrike" kern="0" cap="none" spc="-75" normalizeH="0" baseline="0" noProof="0" dirty="0">
                <a:ln>
                  <a:noFill/>
                </a:ln>
                <a:solidFill>
                  <a:srgbClr val="2E1F57"/>
                </a:solidFill>
                <a:effectLst/>
                <a:uLnTx/>
                <a:uFillTx/>
                <a:latin typeface="Candara" panose="020E0502030303020204"/>
                <a:ea typeface="+mj-ea"/>
                <a:cs typeface="Candara" panose="020E0502030303020204"/>
              </a:rPr>
              <a:t> </a:t>
            </a:r>
            <a:r>
              <a:rPr kumimoji="0" sz="5400" b="0" i="0" u="none" strike="noStrike" kern="0" cap="none" spc="-5" normalizeH="0" baseline="0" noProof="0" dirty="0">
                <a:ln>
                  <a:noFill/>
                </a:ln>
                <a:solidFill>
                  <a:srgbClr val="2E1F57"/>
                </a:solidFill>
                <a:effectLst/>
                <a:uLnTx/>
                <a:uFillTx/>
                <a:latin typeface="Candara" panose="020E0502030303020204"/>
                <a:ea typeface="+mj-ea"/>
                <a:cs typeface="Candara" panose="020E0502030303020204"/>
              </a:rPr>
              <a:t>Computations</a:t>
            </a:r>
            <a:endParaRPr kumimoji="0" sz="5400" b="0" i="0" u="none" strike="noStrike" kern="0" cap="none" spc="-5" normalizeH="0" baseline="0" noProof="0" dirty="0">
              <a:ln>
                <a:noFill/>
              </a:ln>
              <a:solidFill>
                <a:srgbClr val="2E1F57"/>
              </a:solidFill>
              <a:effectLst/>
              <a:uLnTx/>
              <a:uFillTx/>
              <a:latin typeface="Candara" panose="020E0502030303020204"/>
              <a:ea typeface="+mj-ea"/>
              <a:cs typeface="Candara" panose="020E0502030303020204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/>
        <p:txBody>
          <a:bodyPr vert="horz" wrap="square" lIns="0" tIns="95885" rIns="0" bIns="0" rtlCol="0">
            <a:spAutoFit/>
          </a:bodyPr>
          <a:p>
            <a:pPr marL="473075" indent="-342900" defTabSz="914400" eaLnBrk="1" hangingPunct="1">
              <a:spcBef>
                <a:spcPts val="750"/>
              </a:spcBef>
              <a:buClr>
                <a:srgbClr val="B9ABE2"/>
              </a:buClr>
              <a:buChar char="•"/>
              <a:tabLst>
                <a:tab pos="474980" algn="l"/>
              </a:tabLst>
            </a:pPr>
            <a:r>
              <a:rPr lang="zh-CN" altLang="x-none">
                <a:solidFill>
                  <a:srgbClr val="2E1F57"/>
                </a:solidFill>
                <a:latin typeface="Candara" panose="020E0502030303020204" pitchFamily="34" charset="0"/>
                <a:ea typeface="+mn-ea"/>
                <a:cs typeface="Candara" panose="020E0502030303020204" pitchFamily="34" charset="0"/>
              </a:rPr>
              <a:t>Two further items are of interest:</a:t>
            </a:r>
            <a:endParaRPr lang="zh-CN" altLang="x-none">
              <a:solidFill>
                <a:srgbClr val="2E1F57"/>
              </a:solidFill>
              <a:latin typeface="Candara" panose="020E0502030303020204" pitchFamily="34" charset="0"/>
              <a:ea typeface="+mn-ea"/>
              <a:cs typeface="Candara" panose="020E0502030303020204" pitchFamily="34" charset="0"/>
            </a:endParaRPr>
          </a:p>
          <a:p>
            <a:pPr marL="815975" lvl="1" indent="-336550" defTabSz="914400" eaLnBrk="1" hangingPunct="1">
              <a:spcBef>
                <a:spcPts val="625"/>
              </a:spcBef>
              <a:buFontTx/>
              <a:buChar char="•"/>
              <a:tabLst>
                <a:tab pos="474980" algn="l"/>
              </a:tabLst>
            </a:pPr>
            <a:r>
              <a:rPr lang="zh-CN" altLang="x-none" sz="2600">
                <a:solidFill>
                  <a:srgbClr val="2E1F57"/>
                </a:solidFill>
                <a:latin typeface="Candara" panose="020E0502030303020204" pitchFamily="34" charset="0"/>
                <a:cs typeface="Candara" panose="020E0502030303020204" pitchFamily="34" charset="0"/>
              </a:rPr>
              <a:t>The creation of a shared master secret by means of  the key exchange</a:t>
            </a:r>
            <a:endParaRPr lang="zh-CN" altLang="x-none" sz="2600" dirty="0">
              <a:solidFill>
                <a:srgbClr val="000000"/>
              </a:solidFill>
              <a:latin typeface="Candara" panose="020E0502030303020204" pitchFamily="34" charset="0"/>
              <a:cs typeface="Candara" panose="020E0502030303020204" pitchFamily="34" charset="0"/>
            </a:endParaRPr>
          </a:p>
          <a:p>
            <a:pPr marL="1165225" lvl="2" indent="-349250" defTabSz="914400" eaLnBrk="1" hangingPunct="1">
              <a:spcBef>
                <a:spcPts val="615"/>
              </a:spcBef>
              <a:buClr>
                <a:srgbClr val="B9ABE2"/>
              </a:buClr>
              <a:buChar char="•"/>
              <a:tabLst>
                <a:tab pos="474980" algn="l"/>
              </a:tabLst>
            </a:pPr>
            <a:r>
              <a:rPr lang="zh-CN" altLang="x-none" sz="2400">
                <a:solidFill>
                  <a:srgbClr val="2E1F57"/>
                </a:solidFill>
                <a:latin typeface="Candara" panose="020E0502030303020204" pitchFamily="34" charset="0"/>
                <a:cs typeface="Candara" panose="020E0502030303020204" pitchFamily="34" charset="0"/>
              </a:rPr>
              <a:t>The shared master secret is a one-time 48-byte value  generated for this session by means of secure key  exchange</a:t>
            </a:r>
            <a:endParaRPr lang="zh-CN" altLang="x-none" sz="2400" dirty="0">
              <a:solidFill>
                <a:srgbClr val="000000"/>
              </a:solidFill>
              <a:latin typeface="Candara" panose="020E0502030303020204" pitchFamily="34" charset="0"/>
              <a:cs typeface="Candara" panose="020E0502030303020204" pitchFamily="34" charset="0"/>
            </a:endParaRPr>
          </a:p>
          <a:p>
            <a:pPr marL="1165225" lvl="2" indent="-349250" defTabSz="914400" eaLnBrk="1" hangingPunct="1">
              <a:spcBef>
                <a:spcPts val="600"/>
              </a:spcBef>
              <a:buClr>
                <a:srgbClr val="B9ABE2"/>
              </a:buClr>
              <a:buChar char="•"/>
              <a:tabLst>
                <a:tab pos="474980" algn="l"/>
              </a:tabLst>
            </a:pPr>
            <a:r>
              <a:rPr lang="zh-CN" altLang="x-none" sz="2400">
                <a:solidFill>
                  <a:srgbClr val="2E1F57"/>
                </a:solidFill>
                <a:latin typeface="Candara" panose="020E0502030303020204" pitchFamily="34" charset="0"/>
                <a:cs typeface="Candara" panose="020E0502030303020204" pitchFamily="34" charset="0"/>
              </a:rPr>
              <a:t>The creation is in two stages</a:t>
            </a:r>
            <a:endParaRPr lang="zh-CN" altLang="x-none" sz="2400" dirty="0">
              <a:solidFill>
                <a:srgbClr val="000000"/>
              </a:solidFill>
              <a:latin typeface="Candara" panose="020E0502030303020204" pitchFamily="34" charset="0"/>
              <a:cs typeface="Candara" panose="020E0502030303020204" pitchFamily="34" charset="0"/>
            </a:endParaRPr>
          </a:p>
          <a:p>
            <a:pPr marL="1501775" lvl="3" indent="-336550" defTabSz="914400" eaLnBrk="1" hangingPunct="1">
              <a:spcBef>
                <a:spcPts val="625"/>
              </a:spcBef>
              <a:buFontTx/>
              <a:buChar char="•"/>
              <a:tabLst>
                <a:tab pos="474980" algn="l"/>
              </a:tabLst>
            </a:pPr>
            <a:r>
              <a:rPr lang="zh-CN" altLang="x-none" sz="2200">
                <a:solidFill>
                  <a:srgbClr val="2E1F57"/>
                </a:solidFill>
                <a:latin typeface="Candara" panose="020E0502030303020204" pitchFamily="34" charset="0"/>
                <a:cs typeface="Candara" panose="020E0502030303020204" pitchFamily="34" charset="0"/>
              </a:rPr>
              <a:t>First, a pre_master_secret is exchanged</a:t>
            </a:r>
            <a:endParaRPr lang="zh-CN" altLang="x-none" sz="2200" dirty="0">
              <a:solidFill>
                <a:srgbClr val="000000"/>
              </a:solidFill>
              <a:latin typeface="Candara" panose="020E0502030303020204" pitchFamily="34" charset="0"/>
              <a:cs typeface="Candara" panose="020E0502030303020204" pitchFamily="34" charset="0"/>
            </a:endParaRPr>
          </a:p>
          <a:p>
            <a:pPr marL="1501775" lvl="3" indent="-336550" defTabSz="914400" eaLnBrk="1" hangingPunct="1">
              <a:spcBef>
                <a:spcPts val="600"/>
              </a:spcBef>
              <a:buFontTx/>
              <a:buChar char="•"/>
              <a:tabLst>
                <a:tab pos="474980" algn="l"/>
              </a:tabLst>
            </a:pPr>
            <a:r>
              <a:rPr lang="zh-CN" altLang="x-none" sz="2200">
                <a:solidFill>
                  <a:srgbClr val="2E1F57"/>
                </a:solidFill>
                <a:latin typeface="Candara" panose="020E0502030303020204" pitchFamily="34" charset="0"/>
                <a:cs typeface="Candara" panose="020E0502030303020204" pitchFamily="34" charset="0"/>
              </a:rPr>
              <a:t>Second, the master_secret is calculated by both parties</a:t>
            </a:r>
            <a:endParaRPr lang="zh-CN" altLang="x-none" sz="2200" dirty="0">
              <a:solidFill>
                <a:srgbClr val="000000"/>
              </a:solidFill>
              <a:latin typeface="Candara" panose="020E0502030303020204" pitchFamily="34" charset="0"/>
              <a:cs typeface="Candara" panose="020E0502030303020204" pitchFamily="34" charset="0"/>
            </a:endParaRPr>
          </a:p>
          <a:p>
            <a:pPr marL="815975" lvl="1" indent="-336550" defTabSz="914400" eaLnBrk="1" hangingPunct="1">
              <a:spcBef>
                <a:spcPts val="575"/>
              </a:spcBef>
              <a:buFontTx/>
              <a:buChar char="•"/>
              <a:tabLst>
                <a:tab pos="474980" algn="l"/>
              </a:tabLst>
            </a:pPr>
            <a:r>
              <a:rPr lang="zh-CN" altLang="x-none" sz="2600">
                <a:solidFill>
                  <a:srgbClr val="2E1F57"/>
                </a:solidFill>
                <a:latin typeface="Candara" panose="020E0502030303020204" pitchFamily="34" charset="0"/>
                <a:cs typeface="Candara" panose="020E0502030303020204" pitchFamily="34" charset="0"/>
              </a:rPr>
              <a:t>The generation of cryptographic parameters from  the master secret</a:t>
            </a:r>
            <a:endParaRPr lang="zh-CN" altLang="x-none" sz="2600" dirty="0">
              <a:solidFill>
                <a:srgbClr val="000000"/>
              </a:solidFill>
              <a:latin typeface="Candara" panose="020E0502030303020204" pitchFamily="34" charset="0"/>
              <a:ea typeface="Candara" panose="020E0502030303020204" pitchFamily="34" charset="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 vert="horz" wrap="square" lIns="0" tIns="86995" rIns="0" bIns="0" rtlCol="0">
            <a:spAutoFit/>
          </a:bodyPr>
          <a:p>
            <a:pPr marL="2472055" indent="-2457450" eaLnBrk="1" hangingPunct="1">
              <a:lnSpc>
                <a:spcPts val="6000"/>
              </a:lnSpc>
              <a:spcBef>
                <a:spcPts val="690"/>
              </a:spcBef>
              <a:buNone/>
            </a:pPr>
            <a:r>
              <a:rPr lang="zh-CN" altLang="x-none">
                <a:solidFill>
                  <a:srgbClr val="2E1F57"/>
                </a:solidFill>
                <a:latin typeface="Candara" panose="020E0502030303020204" pitchFamily="34" charset="0"/>
                <a:ea typeface="+mj-ea"/>
                <a:cs typeface="Candara" panose="020E0502030303020204" pitchFamily="34" charset="0"/>
              </a:rPr>
              <a:t>Generation of Cryptographic  Parameters</a:t>
            </a:r>
            <a:endParaRPr lang="zh-CN" altLang="x-none">
              <a:solidFill>
                <a:srgbClr val="2E1F57"/>
              </a:solidFill>
              <a:latin typeface="Candara" panose="020E0502030303020204" pitchFamily="34" charset="0"/>
              <a:ea typeface="Candara" panose="020E0502030303020204" pitchFamily="34" charset="0"/>
              <a:cs typeface="+mj-c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1375" y="1766888"/>
            <a:ext cx="7308850" cy="4048125"/>
          </a:xfrm>
          <a:prstGeom prst="rect">
            <a:avLst/>
          </a:prstGeom>
        </p:spPr>
        <p:txBody>
          <a:bodyPr vert="horz" wrap="square" lIns="0" tIns="29209" rIns="0" bIns="0" rtlCol="0">
            <a:spAutoFit/>
          </a:bodyPr>
          <a:p>
            <a:pPr marL="355600" indent="-342900" defTabSz="914400" eaLnBrk="1" hangingPunct="1">
              <a:spcBef>
                <a:spcPts val="225"/>
              </a:spcBef>
              <a:buClr>
                <a:srgbClr val="B9ABE2"/>
              </a:buClr>
              <a:buChar char="•"/>
              <a:tabLst>
                <a:tab pos="355600" algn="l"/>
              </a:tabLst>
            </a:pPr>
            <a:r>
              <a:rPr lang="zh-CN" altLang="x-none" sz="2200">
                <a:solidFill>
                  <a:srgbClr val="2E1F57"/>
                </a:solidFill>
                <a:latin typeface="Candara" panose="020E0502030303020204" pitchFamily="34" charset="0"/>
                <a:cs typeface="Candara" panose="020E0502030303020204" pitchFamily="34" charset="0"/>
              </a:rPr>
              <a:t>CipherSpecs require:</a:t>
            </a:r>
            <a:endParaRPr lang="zh-CN" altLang="x-none" sz="2200" dirty="0">
              <a:latin typeface="Candara" panose="020E0502030303020204" pitchFamily="34" charset="0"/>
              <a:cs typeface="Candara" panose="020E0502030303020204" pitchFamily="34" charset="0"/>
            </a:endParaRPr>
          </a:p>
          <a:p>
            <a:pPr marL="698500" lvl="1" indent="-336550" defTabSz="914400" eaLnBrk="1" hangingPunct="1">
              <a:spcBef>
                <a:spcPts val="125"/>
              </a:spcBef>
              <a:buChar char="•"/>
              <a:tabLst>
                <a:tab pos="355600" algn="l"/>
              </a:tabLst>
            </a:pPr>
            <a:r>
              <a:rPr lang="zh-CN" altLang="x-none" sz="2000">
                <a:solidFill>
                  <a:srgbClr val="2E1F57"/>
                </a:solidFill>
                <a:latin typeface="Candara" panose="020E0502030303020204" pitchFamily="34" charset="0"/>
                <a:cs typeface="Candara" panose="020E0502030303020204" pitchFamily="34" charset="0"/>
              </a:rPr>
              <a:t>A client write MAC secret</a:t>
            </a:r>
            <a:endParaRPr lang="zh-CN" altLang="x-none" sz="2000" dirty="0">
              <a:latin typeface="Candara" panose="020E0502030303020204" pitchFamily="34" charset="0"/>
              <a:cs typeface="Candara" panose="020E0502030303020204" pitchFamily="34" charset="0"/>
            </a:endParaRPr>
          </a:p>
          <a:p>
            <a:pPr marL="698500" lvl="1" indent="-336550" defTabSz="914400" eaLnBrk="1" hangingPunct="1">
              <a:spcBef>
                <a:spcPts val="125"/>
              </a:spcBef>
              <a:buChar char="•"/>
              <a:tabLst>
                <a:tab pos="355600" algn="l"/>
              </a:tabLst>
            </a:pPr>
            <a:r>
              <a:rPr lang="zh-CN" altLang="x-none" sz="2000">
                <a:solidFill>
                  <a:srgbClr val="2E1F57"/>
                </a:solidFill>
                <a:latin typeface="Candara" panose="020E0502030303020204" pitchFamily="34" charset="0"/>
                <a:cs typeface="Candara" panose="020E0502030303020204" pitchFamily="34" charset="0"/>
              </a:rPr>
              <a:t>A server write MAC secret</a:t>
            </a:r>
            <a:endParaRPr lang="zh-CN" altLang="x-none" sz="2000" dirty="0">
              <a:latin typeface="Candara" panose="020E0502030303020204" pitchFamily="34" charset="0"/>
              <a:cs typeface="Candara" panose="020E0502030303020204" pitchFamily="34" charset="0"/>
            </a:endParaRPr>
          </a:p>
          <a:p>
            <a:pPr marL="698500" lvl="1" indent="-336550" defTabSz="914400" eaLnBrk="1" hangingPunct="1">
              <a:spcBef>
                <a:spcPts val="125"/>
              </a:spcBef>
              <a:buChar char="•"/>
              <a:tabLst>
                <a:tab pos="355600" algn="l"/>
              </a:tabLst>
            </a:pPr>
            <a:r>
              <a:rPr lang="zh-CN" altLang="x-none" sz="2000">
                <a:solidFill>
                  <a:srgbClr val="2E1F57"/>
                </a:solidFill>
                <a:latin typeface="Candara" panose="020E0502030303020204" pitchFamily="34" charset="0"/>
                <a:cs typeface="Candara" panose="020E0502030303020204" pitchFamily="34" charset="0"/>
              </a:rPr>
              <a:t>A client write key</a:t>
            </a:r>
            <a:endParaRPr lang="zh-CN" altLang="x-none" sz="2000" dirty="0">
              <a:latin typeface="Candara" panose="020E0502030303020204" pitchFamily="34" charset="0"/>
              <a:cs typeface="Candara" panose="020E0502030303020204" pitchFamily="34" charset="0"/>
            </a:endParaRPr>
          </a:p>
          <a:p>
            <a:pPr marL="698500" lvl="1" indent="-336550" defTabSz="914400" eaLnBrk="1" hangingPunct="1">
              <a:spcBef>
                <a:spcPts val="125"/>
              </a:spcBef>
              <a:buChar char="•"/>
              <a:tabLst>
                <a:tab pos="355600" algn="l"/>
              </a:tabLst>
            </a:pPr>
            <a:r>
              <a:rPr lang="zh-CN" altLang="x-none" sz="2000">
                <a:solidFill>
                  <a:srgbClr val="2E1F57"/>
                </a:solidFill>
                <a:latin typeface="Candara" panose="020E0502030303020204" pitchFamily="34" charset="0"/>
                <a:cs typeface="Candara" panose="020E0502030303020204" pitchFamily="34" charset="0"/>
              </a:rPr>
              <a:t>A server write key</a:t>
            </a:r>
            <a:endParaRPr lang="zh-CN" altLang="x-none" sz="2000" dirty="0">
              <a:latin typeface="Candara" panose="020E0502030303020204" pitchFamily="34" charset="0"/>
              <a:cs typeface="Candara" panose="020E0502030303020204" pitchFamily="34" charset="0"/>
            </a:endParaRPr>
          </a:p>
          <a:p>
            <a:pPr marL="698500" lvl="1" indent="-336550" defTabSz="914400" eaLnBrk="1" hangingPunct="1">
              <a:spcBef>
                <a:spcPts val="125"/>
              </a:spcBef>
              <a:buChar char="•"/>
              <a:tabLst>
                <a:tab pos="355600" algn="l"/>
              </a:tabLst>
            </a:pPr>
            <a:r>
              <a:rPr lang="zh-CN" altLang="x-none" sz="2000">
                <a:solidFill>
                  <a:srgbClr val="2E1F57"/>
                </a:solidFill>
                <a:latin typeface="Candara" panose="020E0502030303020204" pitchFamily="34" charset="0"/>
                <a:cs typeface="Candara" panose="020E0502030303020204" pitchFamily="34" charset="0"/>
              </a:rPr>
              <a:t>A client write IV</a:t>
            </a:r>
            <a:endParaRPr lang="zh-CN" altLang="x-none" sz="2000" dirty="0">
              <a:latin typeface="Candara" panose="020E0502030303020204" pitchFamily="34" charset="0"/>
              <a:cs typeface="Candara" panose="020E0502030303020204" pitchFamily="34" charset="0"/>
            </a:endParaRPr>
          </a:p>
          <a:p>
            <a:pPr marL="698500" lvl="1" indent="-336550" defTabSz="914400" eaLnBrk="1" hangingPunct="1">
              <a:spcBef>
                <a:spcPts val="125"/>
              </a:spcBef>
              <a:buChar char="•"/>
              <a:tabLst>
                <a:tab pos="355600" algn="l"/>
              </a:tabLst>
            </a:pPr>
            <a:r>
              <a:rPr lang="zh-CN" altLang="x-none" sz="2000">
                <a:solidFill>
                  <a:srgbClr val="2E1F57"/>
                </a:solidFill>
                <a:latin typeface="Candara" panose="020E0502030303020204" pitchFamily="34" charset="0"/>
                <a:cs typeface="Candara" panose="020E0502030303020204" pitchFamily="34" charset="0"/>
              </a:rPr>
              <a:t>A server write IV</a:t>
            </a:r>
            <a:endParaRPr lang="zh-CN" altLang="x-none" sz="2000" dirty="0">
              <a:latin typeface="Candara" panose="020E0502030303020204" pitchFamily="34" charset="0"/>
              <a:cs typeface="Candara" panose="020E0502030303020204" pitchFamily="34" charset="0"/>
            </a:endParaRPr>
          </a:p>
          <a:p>
            <a:pPr marL="698500" lvl="1" indent="-336550" defTabSz="914400" eaLnBrk="1" hangingPunct="1">
              <a:spcBef>
                <a:spcPts val="25"/>
              </a:spcBef>
              <a:buClr>
                <a:srgbClr val="2E1F57"/>
              </a:buClr>
              <a:buFont typeface="Candara" panose="020E0502030303020204" pitchFamily="34" charset="0"/>
              <a:buChar char="•"/>
              <a:tabLst>
                <a:tab pos="355600" algn="l"/>
              </a:tabLst>
            </a:pPr>
            <a:endParaRPr lang="zh-CN" altLang="x-none" sz="2100" dirty="0">
              <a:latin typeface="Candara" panose="020E0502030303020204" pitchFamily="34" charset="0"/>
              <a:cs typeface="Candara" panose="020E0502030303020204" pitchFamily="34" charset="0"/>
            </a:endParaRPr>
          </a:p>
          <a:p>
            <a:pPr marL="355600" indent="-342900" defTabSz="914400" eaLnBrk="1" hangingPunct="1">
              <a:buNone/>
              <a:tabLst>
                <a:tab pos="355600" algn="l"/>
              </a:tabLst>
            </a:pPr>
            <a:r>
              <a:rPr lang="zh-CN" altLang="x-none" sz="2000">
                <a:solidFill>
                  <a:srgbClr val="2E1F57"/>
                </a:solidFill>
                <a:latin typeface="Candara" panose="020E0502030303020204" pitchFamily="34" charset="0"/>
                <a:cs typeface="Candara" panose="020E0502030303020204" pitchFamily="34" charset="0"/>
              </a:rPr>
              <a:t>------Which are generated from the master secret in that order</a:t>
            </a:r>
            <a:endParaRPr lang="zh-CN" altLang="x-none" sz="2000" dirty="0">
              <a:latin typeface="Candara" panose="020E0502030303020204" pitchFamily="34" charset="0"/>
              <a:cs typeface="Candara" panose="020E0502030303020204" pitchFamily="34" charset="0"/>
            </a:endParaRPr>
          </a:p>
          <a:p>
            <a:pPr marL="355600" indent="-342900" defTabSz="914400" eaLnBrk="1" hangingPunct="1">
              <a:spcBef>
                <a:spcPts val="50"/>
              </a:spcBef>
              <a:buNone/>
              <a:tabLst>
                <a:tab pos="355600" algn="l"/>
              </a:tabLst>
            </a:pPr>
            <a:endParaRPr lang="zh-CN" altLang="x-none" sz="1900" dirty="0">
              <a:latin typeface="Candara" panose="020E0502030303020204" pitchFamily="34" charset="0"/>
              <a:cs typeface="Candara" panose="020E0502030303020204" pitchFamily="34" charset="0"/>
            </a:endParaRPr>
          </a:p>
          <a:p>
            <a:pPr marL="355600" indent="-342900" defTabSz="914400" eaLnBrk="1" hangingPunct="1">
              <a:lnSpc>
                <a:spcPts val="2115"/>
              </a:lnSpc>
              <a:buClr>
                <a:srgbClr val="B9ABE2"/>
              </a:buClr>
              <a:buChar char="•"/>
              <a:tabLst>
                <a:tab pos="355600" algn="l"/>
              </a:tabLst>
            </a:pPr>
            <a:r>
              <a:rPr lang="zh-CN" altLang="x-none" sz="2200">
                <a:solidFill>
                  <a:srgbClr val="2E1F57"/>
                </a:solidFill>
                <a:latin typeface="Candara" panose="020E0502030303020204" pitchFamily="34" charset="0"/>
                <a:cs typeface="Candara" panose="020E0502030303020204" pitchFamily="34" charset="0"/>
              </a:rPr>
              <a:t>These parameters are generated from the master secret by  hashing the master secret into a sequence of secure bytes  of sufficient length for all needed parameters</a:t>
            </a:r>
            <a:endParaRPr lang="zh-CN" altLang="x-none" sz="2200" dirty="0">
              <a:latin typeface="Candara" panose="020E0502030303020204" pitchFamily="34" charset="0"/>
              <a:ea typeface="Candara" panose="020E0502030303020204" pitchFamily="34" charset="0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1506" name="object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800" y="0"/>
            <a:ext cx="80772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3048000" y="6172200"/>
            <a:ext cx="1066800" cy="3698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R="0" defTabSz="914400" eaLnBrk="1" fontAlgn="auto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IN" kern="1200" cap="none" spc="0" normalizeH="0" baseline="0" noProof="0" dirty="0"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70125" y="247650"/>
            <a:ext cx="4613275" cy="847725"/>
          </a:xfr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sz="5400" b="0" i="0" u="none" strike="noStrike" kern="0" cap="none" spc="-5" normalizeH="0" baseline="0" noProof="0" dirty="0">
                <a:ln>
                  <a:noFill/>
                </a:ln>
                <a:solidFill>
                  <a:srgbClr val="2E1F57"/>
                </a:solidFill>
                <a:effectLst/>
                <a:uLnTx/>
                <a:uFillTx/>
                <a:latin typeface="Candara" panose="020E0502030303020204"/>
                <a:ea typeface="+mj-ea"/>
                <a:cs typeface="Candara" panose="020E0502030303020204"/>
              </a:rPr>
              <a:t>SSL/TLS</a:t>
            </a:r>
            <a:r>
              <a:rPr kumimoji="0" sz="5400" b="0" i="0" u="none" strike="noStrike" kern="0" cap="none" spc="-95" normalizeH="0" baseline="0" noProof="0" dirty="0">
                <a:ln>
                  <a:noFill/>
                </a:ln>
                <a:solidFill>
                  <a:srgbClr val="2E1F57"/>
                </a:solidFill>
                <a:effectLst/>
                <a:uLnTx/>
                <a:uFillTx/>
                <a:latin typeface="Candara" panose="020E0502030303020204"/>
                <a:ea typeface="+mj-ea"/>
                <a:cs typeface="Candara" panose="020E0502030303020204"/>
              </a:rPr>
              <a:t> </a:t>
            </a:r>
            <a:r>
              <a:rPr kumimoji="0" sz="5400" b="0" i="0" u="none" strike="noStrike" kern="0" cap="none" spc="0" normalizeH="0" baseline="0" noProof="0" dirty="0">
                <a:ln>
                  <a:noFill/>
                </a:ln>
                <a:solidFill>
                  <a:srgbClr val="2E1F57"/>
                </a:solidFill>
                <a:effectLst/>
                <a:uLnTx/>
                <a:uFillTx/>
                <a:latin typeface="Candara" panose="020E0502030303020204"/>
                <a:ea typeface="+mj-ea"/>
                <a:cs typeface="Candara" panose="020E0502030303020204"/>
              </a:rPr>
              <a:t>Attacks</a:t>
            </a:r>
            <a:endParaRPr kumimoji="0" sz="5400" b="0" i="0" u="none" strike="noStrike" kern="0" cap="none" spc="0" normalizeH="0" baseline="0" noProof="0" dirty="0">
              <a:ln>
                <a:noFill/>
              </a:ln>
              <a:solidFill>
                <a:srgbClr val="2E1F57"/>
              </a:solidFill>
              <a:effectLst/>
              <a:uLnTx/>
              <a:uFillTx/>
              <a:latin typeface="Candara" panose="020E0502030303020204"/>
              <a:ea typeface="+mj-ea"/>
              <a:cs typeface="Candara" panose="020E0502030303020204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17575" y="1720850"/>
            <a:ext cx="7185025" cy="4381500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p>
            <a:pPr marL="354330" indent="-342900" defTabSz="914400" eaLnBrk="1" hangingPunct="1">
              <a:lnSpc>
                <a:spcPts val="3025"/>
              </a:lnSpc>
              <a:spcBef>
                <a:spcPts val="475"/>
              </a:spcBef>
              <a:buClr>
                <a:srgbClr val="B9ABE2"/>
              </a:buClr>
              <a:buChar char="•"/>
              <a:tabLst>
                <a:tab pos="355600" algn="l"/>
              </a:tabLst>
            </a:pPr>
            <a:r>
              <a:rPr lang="zh-CN" altLang="x-none" sz="2800">
                <a:solidFill>
                  <a:srgbClr val="2E1F57"/>
                </a:solidFill>
                <a:latin typeface="Candara" panose="020E0502030303020204" pitchFamily="34" charset="0"/>
                <a:cs typeface="Candara" panose="020E0502030303020204" pitchFamily="34" charset="0"/>
              </a:rPr>
              <a:t>The attacks can be grouped into four general  categories:</a:t>
            </a:r>
            <a:endParaRPr lang="zh-CN" altLang="x-none" sz="2800" dirty="0">
              <a:latin typeface="Candara" panose="020E0502030303020204" pitchFamily="34" charset="0"/>
              <a:cs typeface="Candara" panose="020E0502030303020204" pitchFamily="34" charset="0"/>
            </a:endParaRPr>
          </a:p>
          <a:p>
            <a:pPr marL="697230" lvl="1" indent="-336550" defTabSz="914400" eaLnBrk="1" hangingPunct="1">
              <a:spcBef>
                <a:spcPts val="265"/>
              </a:spcBef>
              <a:buChar char="•"/>
              <a:tabLst>
                <a:tab pos="355600" algn="l"/>
              </a:tabLst>
            </a:pPr>
            <a:r>
              <a:rPr lang="zh-CN" altLang="x-none" sz="2600">
                <a:solidFill>
                  <a:srgbClr val="2E1F57"/>
                </a:solidFill>
                <a:latin typeface="Candara" panose="020E0502030303020204" pitchFamily="34" charset="0"/>
                <a:cs typeface="Candara" panose="020E0502030303020204" pitchFamily="34" charset="0"/>
              </a:rPr>
              <a:t>Attacks on the handshake protocol</a:t>
            </a:r>
            <a:endParaRPr lang="zh-CN" altLang="x-none" sz="2600" dirty="0">
              <a:latin typeface="Candara" panose="020E0502030303020204" pitchFamily="34" charset="0"/>
              <a:cs typeface="Candara" panose="020E0502030303020204" pitchFamily="34" charset="0"/>
            </a:endParaRPr>
          </a:p>
          <a:p>
            <a:pPr marL="697230" lvl="1" indent="-336550" defTabSz="914400" eaLnBrk="1" hangingPunct="1">
              <a:lnSpc>
                <a:spcPts val="2815"/>
              </a:lnSpc>
              <a:spcBef>
                <a:spcPts val="650"/>
              </a:spcBef>
              <a:buChar char="•"/>
              <a:tabLst>
                <a:tab pos="355600" algn="l"/>
              </a:tabLst>
            </a:pPr>
            <a:r>
              <a:rPr lang="zh-CN" altLang="x-none" sz="2600">
                <a:solidFill>
                  <a:srgbClr val="2E1F57"/>
                </a:solidFill>
                <a:latin typeface="Candara" panose="020E0502030303020204" pitchFamily="34" charset="0"/>
                <a:cs typeface="Candara" panose="020E0502030303020204" pitchFamily="34" charset="0"/>
              </a:rPr>
              <a:t>Attacks on the record and application data  protocols</a:t>
            </a:r>
            <a:endParaRPr lang="zh-CN" altLang="x-none" sz="2600" dirty="0">
              <a:latin typeface="Candara" panose="020E0502030303020204" pitchFamily="34" charset="0"/>
              <a:cs typeface="Candara" panose="020E0502030303020204" pitchFamily="34" charset="0"/>
            </a:endParaRPr>
          </a:p>
          <a:p>
            <a:pPr marL="697230" lvl="1" indent="-336550" defTabSz="914400" eaLnBrk="1" hangingPunct="1">
              <a:spcBef>
                <a:spcPts val="240"/>
              </a:spcBef>
              <a:buChar char="•"/>
              <a:tabLst>
                <a:tab pos="355600" algn="l"/>
              </a:tabLst>
            </a:pPr>
            <a:r>
              <a:rPr lang="zh-CN" altLang="x-none" sz="2600">
                <a:solidFill>
                  <a:srgbClr val="2E1F57"/>
                </a:solidFill>
                <a:latin typeface="Candara" panose="020E0502030303020204" pitchFamily="34" charset="0"/>
                <a:cs typeface="Candara" panose="020E0502030303020204" pitchFamily="34" charset="0"/>
              </a:rPr>
              <a:t>Attacks on the PKI</a:t>
            </a:r>
            <a:endParaRPr lang="zh-CN" altLang="x-none" sz="2600" dirty="0">
              <a:latin typeface="Candara" panose="020E0502030303020204" pitchFamily="34" charset="0"/>
              <a:cs typeface="Candara" panose="020E0502030303020204" pitchFamily="34" charset="0"/>
            </a:endParaRPr>
          </a:p>
          <a:p>
            <a:pPr marL="697230" lvl="1" indent="-336550" defTabSz="914400" eaLnBrk="1" hangingPunct="1">
              <a:spcBef>
                <a:spcPts val="300"/>
              </a:spcBef>
              <a:buChar char="•"/>
              <a:tabLst>
                <a:tab pos="355600" algn="l"/>
              </a:tabLst>
            </a:pPr>
            <a:r>
              <a:rPr lang="zh-CN" altLang="x-none" sz="2600">
                <a:solidFill>
                  <a:srgbClr val="2E1F57"/>
                </a:solidFill>
                <a:latin typeface="Candara" panose="020E0502030303020204" pitchFamily="34" charset="0"/>
                <a:cs typeface="Candara" panose="020E0502030303020204" pitchFamily="34" charset="0"/>
              </a:rPr>
              <a:t>Other attacks</a:t>
            </a:r>
            <a:endParaRPr lang="zh-CN" altLang="x-none" sz="2600" dirty="0">
              <a:latin typeface="Candara" panose="020E0502030303020204" pitchFamily="34" charset="0"/>
              <a:cs typeface="Candara" panose="020E0502030303020204" pitchFamily="34" charset="0"/>
            </a:endParaRPr>
          </a:p>
          <a:p>
            <a:pPr marL="697230" lvl="1" indent="-336550" defTabSz="914400" eaLnBrk="1" hangingPunct="1">
              <a:spcBef>
                <a:spcPts val="65"/>
              </a:spcBef>
              <a:buClr>
                <a:srgbClr val="2E1F57"/>
              </a:buClr>
              <a:buFont typeface="Candara" panose="020E0502030303020204" pitchFamily="34" charset="0"/>
              <a:buChar char="•"/>
              <a:tabLst>
                <a:tab pos="355600" algn="l"/>
              </a:tabLst>
            </a:pPr>
            <a:endParaRPr lang="zh-CN" altLang="x-none" sz="1900" dirty="0">
              <a:latin typeface="Candara" panose="020E0502030303020204" pitchFamily="34" charset="0"/>
              <a:cs typeface="Candara" panose="020E0502030303020204" pitchFamily="34" charset="0"/>
            </a:endParaRPr>
          </a:p>
          <a:p>
            <a:pPr marL="354330" indent="-342900" defTabSz="914400" eaLnBrk="1" hangingPunct="1">
              <a:lnSpc>
                <a:spcPct val="90000"/>
              </a:lnSpc>
              <a:buClr>
                <a:srgbClr val="B9ABE2"/>
              </a:buClr>
              <a:buChar char="•"/>
              <a:tabLst>
                <a:tab pos="355600" algn="l"/>
              </a:tabLst>
            </a:pPr>
            <a:r>
              <a:rPr lang="zh-CN" altLang="x-none" sz="2800">
                <a:solidFill>
                  <a:srgbClr val="2E1F57"/>
                </a:solidFill>
                <a:latin typeface="Candara" panose="020E0502030303020204" pitchFamily="34" charset="0"/>
                <a:cs typeface="Candara" panose="020E0502030303020204" pitchFamily="34" charset="0"/>
              </a:rPr>
              <a:t>The constant back-and-forth between threats  and countermeasures determines the  evolution of Internet-based protocols</a:t>
            </a:r>
            <a:endParaRPr lang="zh-CN" altLang="x-none" sz="2800" dirty="0">
              <a:latin typeface="Candara" panose="020E0502030303020204" pitchFamily="34" charset="0"/>
              <a:ea typeface="Candara" panose="020E0502030303020204" pitchFamily="3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22275" y="247650"/>
            <a:ext cx="8301038" cy="847725"/>
          </a:xfr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sz="5400" b="0" i="0" u="none" strike="noStrike" kern="0" cap="none" spc="-55" normalizeH="0" baseline="0" noProof="0" dirty="0">
                <a:ln>
                  <a:noFill/>
                </a:ln>
                <a:solidFill>
                  <a:srgbClr val="2E1F57"/>
                </a:solidFill>
                <a:effectLst/>
                <a:uLnTx/>
                <a:uFillTx/>
                <a:latin typeface="Candara" panose="020E0502030303020204"/>
                <a:ea typeface="+mj-ea"/>
                <a:cs typeface="Candara" panose="020E0502030303020204"/>
              </a:rPr>
              <a:t>Web</a:t>
            </a:r>
            <a:r>
              <a:rPr kumimoji="0" sz="5400" b="0" i="0" u="none" strike="noStrike" kern="0" cap="none" spc="-30" normalizeH="0" baseline="0" noProof="0" dirty="0">
                <a:ln>
                  <a:noFill/>
                </a:ln>
                <a:solidFill>
                  <a:srgbClr val="2E1F57"/>
                </a:solidFill>
                <a:effectLst/>
                <a:uLnTx/>
                <a:uFillTx/>
                <a:latin typeface="Candara" panose="020E0502030303020204"/>
                <a:ea typeface="+mj-ea"/>
                <a:cs typeface="Candara" panose="020E0502030303020204"/>
              </a:rPr>
              <a:t> </a:t>
            </a:r>
            <a:r>
              <a:rPr kumimoji="0" sz="5400" b="0" i="0" u="none" strike="noStrike" kern="0" cap="none" spc="0" normalizeH="0" baseline="0" noProof="0" dirty="0">
                <a:ln>
                  <a:noFill/>
                </a:ln>
                <a:solidFill>
                  <a:srgbClr val="2E1F57"/>
                </a:solidFill>
                <a:effectLst/>
                <a:uLnTx/>
                <a:uFillTx/>
                <a:latin typeface="Candara" panose="020E0502030303020204"/>
                <a:ea typeface="+mj-ea"/>
                <a:cs typeface="Candara" panose="020E0502030303020204"/>
              </a:rPr>
              <a:t>Security</a:t>
            </a:r>
            <a:r>
              <a:rPr kumimoji="0" sz="5400" b="0" i="0" u="none" strike="noStrike" kern="0" cap="none" spc="-20" normalizeH="0" baseline="0" noProof="0" dirty="0">
                <a:ln>
                  <a:noFill/>
                </a:ln>
                <a:solidFill>
                  <a:srgbClr val="2E1F57"/>
                </a:solidFill>
                <a:effectLst/>
                <a:uLnTx/>
                <a:uFillTx/>
                <a:latin typeface="Candara" panose="020E0502030303020204"/>
                <a:ea typeface="+mj-ea"/>
                <a:cs typeface="Candara" panose="020E0502030303020204"/>
              </a:rPr>
              <a:t> </a:t>
            </a:r>
            <a:r>
              <a:rPr kumimoji="0" sz="5400" b="0" i="0" u="none" strike="noStrike" kern="0" cap="none" spc="-5" normalizeH="0" baseline="0" noProof="0" dirty="0">
                <a:ln>
                  <a:noFill/>
                </a:ln>
                <a:solidFill>
                  <a:srgbClr val="2E1F57"/>
                </a:solidFill>
                <a:effectLst/>
                <a:uLnTx/>
                <a:uFillTx/>
                <a:latin typeface="Candara" panose="020E0502030303020204"/>
                <a:ea typeface="+mj-ea"/>
                <a:cs typeface="Candara" panose="020E0502030303020204"/>
              </a:rPr>
              <a:t>Considerations</a:t>
            </a:r>
            <a:endParaRPr kumimoji="0" sz="5400" b="0" i="0" u="none" strike="noStrike" kern="0" cap="none" spc="-5" normalizeH="0" baseline="0" noProof="0" dirty="0">
              <a:ln>
                <a:noFill/>
              </a:ln>
              <a:solidFill>
                <a:srgbClr val="2E1F57"/>
              </a:solidFill>
              <a:effectLst/>
              <a:uLnTx/>
              <a:uFillTx/>
              <a:latin typeface="Candara" panose="020E0502030303020204"/>
              <a:ea typeface="+mj-ea"/>
              <a:cs typeface="Candara" panose="020E0502030303020204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1375" y="1717675"/>
            <a:ext cx="7148513" cy="4643438"/>
          </a:xfrm>
          <a:prstGeom prst="rect">
            <a:avLst/>
          </a:prstGeom>
        </p:spPr>
        <p:txBody>
          <a:bodyPr vert="horz" wrap="square" lIns="0" tIns="78740" rIns="0" bIns="0" rtlCol="0">
            <a:spAutoFit/>
          </a:bodyPr>
          <a:p>
            <a:pPr marL="355600" indent="-342900" defTabSz="914400" eaLnBrk="1" hangingPunct="1">
              <a:lnSpc>
                <a:spcPct val="80000"/>
              </a:lnSpc>
              <a:spcBef>
                <a:spcPts val="625"/>
              </a:spcBef>
              <a:buClr>
                <a:srgbClr val="B9ABE2"/>
              </a:buClr>
              <a:buChar char="•"/>
              <a:tabLst>
                <a:tab pos="355600" algn="l"/>
              </a:tabLst>
            </a:pPr>
            <a:r>
              <a:rPr lang="zh-CN" altLang="x-none" sz="2200">
                <a:solidFill>
                  <a:srgbClr val="2E1F57"/>
                </a:solidFill>
                <a:latin typeface="Candara" panose="020E0502030303020204" pitchFamily="34" charset="0"/>
                <a:cs typeface="Candara" panose="020E0502030303020204" pitchFamily="34" charset="0"/>
              </a:rPr>
              <a:t>The World Wide Web is fundamentally a client/server  application running over the Internet and TCP/IP intranets</a:t>
            </a:r>
            <a:endParaRPr lang="zh-CN" altLang="x-none" sz="2200" dirty="0">
              <a:latin typeface="Candara" panose="020E0502030303020204" pitchFamily="34" charset="0"/>
              <a:cs typeface="Candara" panose="020E0502030303020204" pitchFamily="34" charset="0"/>
            </a:endParaRPr>
          </a:p>
          <a:p>
            <a:pPr marL="355600" indent="-342900" defTabSz="914400" eaLnBrk="1" hangingPunct="1">
              <a:lnSpc>
                <a:spcPts val="2375"/>
              </a:lnSpc>
              <a:spcBef>
                <a:spcPts val="75"/>
              </a:spcBef>
              <a:buClr>
                <a:srgbClr val="B9ABE2"/>
              </a:buClr>
              <a:buChar char="•"/>
              <a:tabLst>
                <a:tab pos="355600" algn="l"/>
              </a:tabLst>
            </a:pPr>
            <a:r>
              <a:rPr lang="zh-CN" altLang="x-none" sz="2200">
                <a:solidFill>
                  <a:srgbClr val="2E1F57"/>
                </a:solidFill>
                <a:latin typeface="Candara" panose="020E0502030303020204" pitchFamily="34" charset="0"/>
                <a:cs typeface="Candara" panose="020E0502030303020204" pitchFamily="34" charset="0"/>
              </a:rPr>
              <a:t>The following characteristics of Web usage suggest the</a:t>
            </a:r>
            <a:endParaRPr lang="zh-CN" altLang="x-none" sz="2200" dirty="0">
              <a:latin typeface="Candara" panose="020E0502030303020204" pitchFamily="34" charset="0"/>
              <a:cs typeface="Candara" panose="020E0502030303020204" pitchFamily="34" charset="0"/>
            </a:endParaRPr>
          </a:p>
          <a:p>
            <a:pPr marL="355600" indent="-342900" defTabSz="914400" eaLnBrk="1" hangingPunct="1">
              <a:lnSpc>
                <a:spcPts val="2375"/>
              </a:lnSpc>
              <a:buNone/>
              <a:tabLst>
                <a:tab pos="355600" algn="l"/>
              </a:tabLst>
            </a:pPr>
            <a:r>
              <a:rPr lang="zh-CN" altLang="x-none" sz="2200">
                <a:solidFill>
                  <a:srgbClr val="2E1F57"/>
                </a:solidFill>
                <a:latin typeface="Candara" panose="020E0502030303020204" pitchFamily="34" charset="0"/>
                <a:cs typeface="Candara" panose="020E0502030303020204" pitchFamily="34" charset="0"/>
              </a:rPr>
              <a:t>need for tailored security tools:</a:t>
            </a:r>
            <a:endParaRPr lang="zh-CN" altLang="x-none" sz="2200" dirty="0">
              <a:latin typeface="Candara" panose="020E0502030303020204" pitchFamily="34" charset="0"/>
              <a:cs typeface="Candara" panose="020E0502030303020204" pitchFamily="34" charset="0"/>
            </a:endParaRPr>
          </a:p>
          <a:p>
            <a:pPr marL="698500" lvl="1" indent="-336550" defTabSz="914400" eaLnBrk="1" hangingPunct="1">
              <a:spcBef>
                <a:spcPts val="125"/>
              </a:spcBef>
              <a:buChar char="•"/>
              <a:tabLst>
                <a:tab pos="355600" algn="l"/>
              </a:tabLst>
            </a:pPr>
            <a:r>
              <a:rPr lang="zh-CN" altLang="x-none" sz="2000">
                <a:solidFill>
                  <a:srgbClr val="2E1F57"/>
                </a:solidFill>
                <a:latin typeface="Candara" panose="020E0502030303020204" pitchFamily="34" charset="0"/>
                <a:cs typeface="Candara" panose="020E0502030303020204" pitchFamily="34" charset="0"/>
              </a:rPr>
              <a:t>Web servers are relatively easy to configure and manage</a:t>
            </a:r>
            <a:endParaRPr lang="zh-CN" altLang="x-none" sz="2000" dirty="0">
              <a:latin typeface="Candara" panose="020E0502030303020204" pitchFamily="34" charset="0"/>
              <a:cs typeface="Candara" panose="020E0502030303020204" pitchFamily="34" charset="0"/>
            </a:endParaRPr>
          </a:p>
          <a:p>
            <a:pPr marL="698500" lvl="1" indent="-336550" defTabSz="914400" eaLnBrk="1" hangingPunct="1">
              <a:spcBef>
                <a:spcPts val="125"/>
              </a:spcBef>
              <a:buChar char="•"/>
              <a:tabLst>
                <a:tab pos="355600" algn="l"/>
              </a:tabLst>
            </a:pPr>
            <a:r>
              <a:rPr lang="zh-CN" altLang="x-none" sz="2000">
                <a:solidFill>
                  <a:srgbClr val="2E1F57"/>
                </a:solidFill>
                <a:latin typeface="Candara" panose="020E0502030303020204" pitchFamily="34" charset="0"/>
                <a:cs typeface="Candara" panose="020E0502030303020204" pitchFamily="34" charset="0"/>
              </a:rPr>
              <a:t>Web content is increasingly easy to develop</a:t>
            </a:r>
            <a:endParaRPr lang="zh-CN" altLang="x-none" sz="2000" dirty="0">
              <a:latin typeface="Candara" panose="020E0502030303020204" pitchFamily="34" charset="0"/>
              <a:cs typeface="Candara" panose="020E0502030303020204" pitchFamily="34" charset="0"/>
            </a:endParaRPr>
          </a:p>
          <a:p>
            <a:pPr marL="698500" lvl="1" indent="-336550" defTabSz="914400" eaLnBrk="1" hangingPunct="1">
              <a:spcBef>
                <a:spcPts val="115"/>
              </a:spcBef>
              <a:buChar char="•"/>
              <a:tabLst>
                <a:tab pos="355600" algn="l"/>
              </a:tabLst>
            </a:pPr>
            <a:r>
              <a:rPr lang="zh-CN" altLang="x-none" sz="2000">
                <a:solidFill>
                  <a:srgbClr val="2E1F57"/>
                </a:solidFill>
                <a:latin typeface="Candara" panose="020E0502030303020204" pitchFamily="34" charset="0"/>
                <a:cs typeface="Candara" panose="020E0502030303020204" pitchFamily="34" charset="0"/>
              </a:rPr>
              <a:t>The underlying software is extraordinarily complex</a:t>
            </a:r>
            <a:endParaRPr lang="zh-CN" altLang="x-none" sz="2000" dirty="0">
              <a:latin typeface="Candara" panose="020E0502030303020204" pitchFamily="34" charset="0"/>
              <a:cs typeface="Candara" panose="020E0502030303020204" pitchFamily="34" charset="0"/>
            </a:endParaRPr>
          </a:p>
          <a:p>
            <a:pPr marL="1047750" lvl="2" indent="-349250" defTabSz="914400" eaLnBrk="1" hangingPunct="1">
              <a:spcBef>
                <a:spcPts val="150"/>
              </a:spcBef>
              <a:buClr>
                <a:srgbClr val="B9ABE2"/>
              </a:buClr>
              <a:buChar char="•"/>
              <a:tabLst>
                <a:tab pos="355600" algn="l"/>
              </a:tabLst>
            </a:pPr>
            <a:r>
              <a:rPr lang="zh-CN" altLang="x-none" sz="1900">
                <a:solidFill>
                  <a:srgbClr val="2E1F57"/>
                </a:solidFill>
                <a:latin typeface="Candara" panose="020E0502030303020204" pitchFamily="34" charset="0"/>
                <a:cs typeface="Candara" panose="020E0502030303020204" pitchFamily="34" charset="0"/>
              </a:rPr>
              <a:t>May hide many potential security flaws</a:t>
            </a:r>
            <a:endParaRPr lang="zh-CN" altLang="x-none" sz="1900" dirty="0">
              <a:latin typeface="Candara" panose="020E0502030303020204" pitchFamily="34" charset="0"/>
              <a:cs typeface="Candara" panose="020E0502030303020204" pitchFamily="34" charset="0"/>
            </a:endParaRPr>
          </a:p>
          <a:p>
            <a:pPr marL="698500" lvl="1" indent="-336550" defTabSz="914400" eaLnBrk="1" hangingPunct="1">
              <a:lnSpc>
                <a:spcPct val="80000"/>
              </a:lnSpc>
              <a:spcBef>
                <a:spcPts val="600"/>
              </a:spcBef>
              <a:buChar char="•"/>
              <a:tabLst>
                <a:tab pos="355600" algn="l"/>
              </a:tabLst>
            </a:pPr>
            <a:r>
              <a:rPr lang="zh-CN" altLang="x-none" sz="2000">
                <a:solidFill>
                  <a:srgbClr val="2E1F57"/>
                </a:solidFill>
                <a:latin typeface="Candara" panose="020E0502030303020204" pitchFamily="34" charset="0"/>
                <a:cs typeface="Candara" panose="020E0502030303020204" pitchFamily="34" charset="0"/>
              </a:rPr>
              <a:t>A Web server can be exploited as a launching pad into the  corporation’s or agency’s entire computer complex</a:t>
            </a:r>
            <a:endParaRPr lang="zh-CN" altLang="x-none" sz="2000" dirty="0">
              <a:latin typeface="Candara" panose="020E0502030303020204" pitchFamily="34" charset="0"/>
              <a:cs typeface="Candara" panose="020E0502030303020204" pitchFamily="34" charset="0"/>
            </a:endParaRPr>
          </a:p>
          <a:p>
            <a:pPr marL="698500" lvl="1" indent="-336550" defTabSz="914400" eaLnBrk="1" hangingPunct="1">
              <a:lnSpc>
                <a:spcPts val="2165"/>
              </a:lnSpc>
              <a:spcBef>
                <a:spcPts val="125"/>
              </a:spcBef>
              <a:buChar char="•"/>
              <a:tabLst>
                <a:tab pos="355600" algn="l"/>
              </a:tabLst>
            </a:pPr>
            <a:r>
              <a:rPr lang="zh-CN" altLang="x-none" sz="2000">
                <a:solidFill>
                  <a:srgbClr val="2E1F57"/>
                </a:solidFill>
                <a:latin typeface="Candara" panose="020E0502030303020204" pitchFamily="34" charset="0"/>
                <a:cs typeface="Candara" panose="020E0502030303020204" pitchFamily="34" charset="0"/>
              </a:rPr>
              <a:t>Casual and untrained (in security matters) users are</a:t>
            </a:r>
            <a:endParaRPr lang="zh-CN" altLang="x-none" sz="2000" dirty="0">
              <a:latin typeface="Candara" panose="020E0502030303020204" pitchFamily="34" charset="0"/>
              <a:cs typeface="Candara" panose="020E0502030303020204" pitchFamily="34" charset="0"/>
            </a:endParaRPr>
          </a:p>
          <a:p>
            <a:pPr marL="355600" indent="-342900" defTabSz="914400" eaLnBrk="1" hangingPunct="1">
              <a:lnSpc>
                <a:spcPts val="2165"/>
              </a:lnSpc>
              <a:buNone/>
              <a:tabLst>
                <a:tab pos="355600" algn="l"/>
              </a:tabLst>
            </a:pPr>
            <a:r>
              <a:rPr lang="zh-CN" altLang="x-none" sz="2000">
                <a:solidFill>
                  <a:srgbClr val="2E1F57"/>
                </a:solidFill>
                <a:latin typeface="Candara" panose="020E0502030303020204" pitchFamily="34" charset="0"/>
                <a:cs typeface="Candara" panose="020E0502030303020204" pitchFamily="34" charset="0"/>
              </a:rPr>
              <a:t>common clients for Web-based services</a:t>
            </a:r>
            <a:endParaRPr lang="zh-CN" altLang="x-none" sz="2000" dirty="0">
              <a:latin typeface="Candara" panose="020E0502030303020204" pitchFamily="34" charset="0"/>
              <a:cs typeface="Candara" panose="020E0502030303020204" pitchFamily="34" charset="0"/>
            </a:endParaRPr>
          </a:p>
          <a:p>
            <a:pPr marL="1047750" lvl="2" indent="-349250" defTabSz="914400" eaLnBrk="1" hangingPunct="1">
              <a:lnSpc>
                <a:spcPts val="1825"/>
              </a:lnSpc>
              <a:spcBef>
                <a:spcPts val="590"/>
              </a:spcBef>
              <a:buClr>
                <a:srgbClr val="B9ABE2"/>
              </a:buClr>
              <a:buChar char="•"/>
              <a:tabLst>
                <a:tab pos="355600" algn="l"/>
              </a:tabLst>
            </a:pPr>
            <a:r>
              <a:rPr lang="zh-CN" altLang="x-none" sz="1900">
                <a:solidFill>
                  <a:srgbClr val="2E1F57"/>
                </a:solidFill>
                <a:latin typeface="Candara" panose="020E0502030303020204" pitchFamily="34" charset="0"/>
                <a:cs typeface="Candara" panose="020E0502030303020204" pitchFamily="34" charset="0"/>
              </a:rPr>
              <a:t>Such users are not necessarily aware of the  security risks that exist and do not have the  tools or knowledge to take effective  countermeasures</a:t>
            </a:r>
            <a:endParaRPr lang="zh-CN" altLang="x-none" sz="1900" dirty="0">
              <a:latin typeface="Candara" panose="020E0502030303020204" pitchFamily="34" charset="0"/>
              <a:ea typeface="Candara" panose="020E0502030303020204" pitchFamily="34" charset="0"/>
            </a:endParaRPr>
          </a:p>
        </p:txBody>
      </p:sp>
      <p:pic>
        <p:nvPicPr>
          <p:cNvPr id="5124" name="object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23063" y="4751388"/>
            <a:ext cx="2400300" cy="20891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09963" y="247650"/>
            <a:ext cx="2136775" cy="847725"/>
          </a:xfr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sz="5400" b="0" i="0" u="none" strike="noStrike" kern="0" cap="none" spc="-5" normalizeH="0" baseline="0" noProof="0" dirty="0">
                <a:ln>
                  <a:noFill/>
                </a:ln>
                <a:solidFill>
                  <a:srgbClr val="2E1F57"/>
                </a:solidFill>
                <a:effectLst/>
                <a:uLnTx/>
                <a:uFillTx/>
                <a:latin typeface="Candara" panose="020E0502030303020204"/>
                <a:ea typeface="+mj-ea"/>
                <a:cs typeface="Candara" panose="020E0502030303020204"/>
              </a:rPr>
              <a:t>TLSv</a:t>
            </a:r>
            <a:r>
              <a:rPr kumimoji="0" sz="5400" b="0" i="0" u="none" strike="noStrike" kern="0" cap="none" spc="0" normalizeH="0" baseline="0" noProof="0" dirty="0">
                <a:ln>
                  <a:noFill/>
                </a:ln>
                <a:solidFill>
                  <a:srgbClr val="2E1F57"/>
                </a:solidFill>
                <a:effectLst/>
                <a:uLnTx/>
                <a:uFillTx/>
                <a:latin typeface="Candara" panose="020E0502030303020204"/>
                <a:ea typeface="+mj-ea"/>
                <a:cs typeface="Candara" panose="020E0502030303020204"/>
              </a:rPr>
              <a:t>1.3</a:t>
            </a:r>
            <a:endParaRPr kumimoji="0" sz="5400" b="0" i="0" u="none" strike="noStrike" kern="0" cap="none" spc="0" normalizeH="0" baseline="0" noProof="0" dirty="0">
              <a:ln>
                <a:noFill/>
              </a:ln>
              <a:solidFill>
                <a:srgbClr val="2E1F57"/>
              </a:solidFill>
              <a:effectLst/>
              <a:uLnTx/>
              <a:uFillTx/>
              <a:latin typeface="Candara" panose="020E0502030303020204"/>
              <a:ea typeface="+mj-ea"/>
              <a:cs typeface="Candara" panose="020E0502030303020204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88975" y="1470025"/>
            <a:ext cx="7791450" cy="4989513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p>
            <a:pPr marL="355600" indent="-342900" defTabSz="914400" eaLnBrk="1" hangingPunct="1">
              <a:spcBef>
                <a:spcPts val="775"/>
              </a:spcBef>
              <a:buClr>
                <a:srgbClr val="B9ABE2"/>
              </a:buClr>
              <a:buChar char="•"/>
              <a:tabLst>
                <a:tab pos="355600" algn="l"/>
              </a:tabLst>
            </a:pPr>
            <a:r>
              <a:rPr lang="zh-CN" altLang="x-none" sz="2200">
                <a:solidFill>
                  <a:srgbClr val="2E1F57"/>
                </a:solidFill>
                <a:latin typeface="Candara" panose="020E0502030303020204" pitchFamily="34" charset="0"/>
                <a:cs typeface="Candara" panose="020E0502030303020204" pitchFamily="34" charset="0"/>
              </a:rPr>
              <a:t>Primary aim is to improve the security of TLS</a:t>
            </a:r>
            <a:endParaRPr lang="zh-CN" altLang="x-none" sz="2200" dirty="0">
              <a:latin typeface="Candara" panose="020E0502030303020204" pitchFamily="34" charset="0"/>
              <a:cs typeface="Candara" panose="020E0502030303020204" pitchFamily="34" charset="0"/>
            </a:endParaRPr>
          </a:p>
          <a:p>
            <a:pPr marL="355600" indent="-342900" defTabSz="914400" eaLnBrk="1" hangingPunct="1">
              <a:spcBef>
                <a:spcPts val="675"/>
              </a:spcBef>
              <a:buClr>
                <a:srgbClr val="B9ABE2"/>
              </a:buClr>
              <a:buChar char="•"/>
              <a:tabLst>
                <a:tab pos="355600" algn="l"/>
              </a:tabLst>
            </a:pPr>
            <a:r>
              <a:rPr lang="zh-CN" altLang="x-none" sz="2200">
                <a:solidFill>
                  <a:srgbClr val="2E1F57"/>
                </a:solidFill>
                <a:latin typeface="Candara" panose="020E0502030303020204" pitchFamily="34" charset="0"/>
                <a:cs typeface="Candara" panose="020E0502030303020204" pitchFamily="34" charset="0"/>
              </a:rPr>
              <a:t>Significant changes from version 1.2 are:</a:t>
            </a:r>
            <a:endParaRPr lang="zh-CN" altLang="x-none" sz="2200" dirty="0">
              <a:latin typeface="Candara" panose="020E0502030303020204" pitchFamily="34" charset="0"/>
              <a:cs typeface="Candara" panose="020E0502030303020204" pitchFamily="34" charset="0"/>
            </a:endParaRPr>
          </a:p>
          <a:p>
            <a:pPr marL="698500" lvl="1" indent="-336550" defTabSz="914400" eaLnBrk="1" hangingPunct="1">
              <a:spcBef>
                <a:spcPts val="125"/>
              </a:spcBef>
              <a:buChar char="•"/>
              <a:tabLst>
                <a:tab pos="355600" algn="l"/>
              </a:tabLst>
            </a:pPr>
            <a:r>
              <a:rPr lang="zh-CN" altLang="x-none" sz="2000">
                <a:solidFill>
                  <a:srgbClr val="2E1F57"/>
                </a:solidFill>
                <a:latin typeface="Candara" panose="020E0502030303020204" pitchFamily="34" charset="0"/>
                <a:cs typeface="Candara" panose="020E0502030303020204" pitchFamily="34" charset="0"/>
              </a:rPr>
              <a:t>TLSv1.3 removes support for a number of options and functions</a:t>
            </a:r>
            <a:endParaRPr lang="zh-CN" altLang="x-none" sz="2000" dirty="0">
              <a:latin typeface="Candara" panose="020E0502030303020204" pitchFamily="34" charset="0"/>
              <a:cs typeface="Candara" panose="020E0502030303020204" pitchFamily="34" charset="0"/>
            </a:endParaRPr>
          </a:p>
          <a:p>
            <a:pPr marL="1047750" lvl="2" indent="-349250" defTabSz="914400" eaLnBrk="1" hangingPunct="1">
              <a:spcBef>
                <a:spcPts val="150"/>
              </a:spcBef>
              <a:buClr>
                <a:srgbClr val="B9ABE2"/>
              </a:buClr>
              <a:buChar char="•"/>
              <a:tabLst>
                <a:tab pos="355600" algn="l"/>
              </a:tabLst>
            </a:pPr>
            <a:r>
              <a:rPr lang="zh-CN" altLang="x-none" sz="1900">
                <a:solidFill>
                  <a:srgbClr val="2E1F57"/>
                </a:solidFill>
                <a:latin typeface="Candara" panose="020E0502030303020204" pitchFamily="34" charset="0"/>
                <a:cs typeface="Candara" panose="020E0502030303020204" pitchFamily="34" charset="0"/>
              </a:rPr>
              <a:t>Deleted items include:</a:t>
            </a:r>
            <a:endParaRPr lang="zh-CN" altLang="x-none" sz="1900" dirty="0">
              <a:latin typeface="Candara" panose="020E0502030303020204" pitchFamily="34" charset="0"/>
              <a:cs typeface="Candara" panose="020E0502030303020204" pitchFamily="34" charset="0"/>
            </a:endParaRPr>
          </a:p>
          <a:p>
            <a:pPr marL="1733550" lvl="3" indent="-349250" defTabSz="914400" eaLnBrk="1" hangingPunct="1">
              <a:spcBef>
                <a:spcPts val="225"/>
              </a:spcBef>
              <a:buClr>
                <a:srgbClr val="B9ABE2"/>
              </a:buClr>
              <a:buChar char="•"/>
              <a:tabLst>
                <a:tab pos="355600" algn="l"/>
              </a:tabLst>
            </a:pPr>
            <a:r>
              <a:rPr lang="zh-CN" altLang="x-none" sz="1600">
                <a:solidFill>
                  <a:srgbClr val="2E1F57"/>
                </a:solidFill>
                <a:latin typeface="Candara" panose="020E0502030303020204" pitchFamily="34" charset="0"/>
                <a:cs typeface="Candara" panose="020E0502030303020204" pitchFamily="34" charset="0"/>
              </a:rPr>
              <a:t>Compression</a:t>
            </a:r>
            <a:endParaRPr lang="zh-CN" altLang="x-none" sz="1600" dirty="0">
              <a:latin typeface="Candara" panose="020E0502030303020204" pitchFamily="34" charset="0"/>
              <a:cs typeface="Candara" panose="020E0502030303020204" pitchFamily="34" charset="0"/>
            </a:endParaRPr>
          </a:p>
          <a:p>
            <a:pPr marL="1733550" lvl="3" indent="-349250" defTabSz="914400" eaLnBrk="1" hangingPunct="1">
              <a:spcBef>
                <a:spcPts val="215"/>
              </a:spcBef>
              <a:buClr>
                <a:srgbClr val="B9ABE2"/>
              </a:buClr>
              <a:buChar char="•"/>
              <a:tabLst>
                <a:tab pos="355600" algn="l"/>
              </a:tabLst>
            </a:pPr>
            <a:r>
              <a:rPr lang="zh-CN" altLang="x-none" sz="1600">
                <a:solidFill>
                  <a:srgbClr val="2E1F57"/>
                </a:solidFill>
                <a:latin typeface="Candara" panose="020E0502030303020204" pitchFamily="34" charset="0"/>
                <a:cs typeface="Candara" panose="020E0502030303020204" pitchFamily="34" charset="0"/>
              </a:rPr>
              <a:t>Ciphers that do not offer authenticated encryption</a:t>
            </a:r>
            <a:endParaRPr lang="zh-CN" altLang="x-none" sz="1600" dirty="0">
              <a:latin typeface="Candara" panose="020E0502030303020204" pitchFamily="34" charset="0"/>
              <a:cs typeface="Candara" panose="020E0502030303020204" pitchFamily="34" charset="0"/>
            </a:endParaRPr>
          </a:p>
          <a:p>
            <a:pPr marL="1733550" lvl="3" indent="-349250" defTabSz="914400" eaLnBrk="1" hangingPunct="1">
              <a:spcBef>
                <a:spcPts val="215"/>
              </a:spcBef>
              <a:buClr>
                <a:srgbClr val="B9ABE2"/>
              </a:buClr>
              <a:buChar char="•"/>
              <a:tabLst>
                <a:tab pos="355600" algn="l"/>
              </a:tabLst>
            </a:pPr>
            <a:r>
              <a:rPr lang="zh-CN" altLang="x-none" sz="1600">
                <a:solidFill>
                  <a:srgbClr val="2E1F57"/>
                </a:solidFill>
                <a:latin typeface="Candara" panose="020E0502030303020204" pitchFamily="34" charset="0"/>
                <a:cs typeface="Candara" panose="020E0502030303020204" pitchFamily="34" charset="0"/>
              </a:rPr>
              <a:t>Static RSA and DH key exchange</a:t>
            </a:r>
            <a:endParaRPr lang="zh-CN" altLang="x-none" sz="1600" dirty="0">
              <a:latin typeface="Candara" panose="020E0502030303020204" pitchFamily="34" charset="0"/>
              <a:cs typeface="Candara" panose="020E0502030303020204" pitchFamily="34" charset="0"/>
            </a:endParaRPr>
          </a:p>
          <a:p>
            <a:pPr marL="1733550" lvl="3" indent="-349250" defTabSz="914400" eaLnBrk="1" hangingPunct="1">
              <a:lnSpc>
                <a:spcPts val="1725"/>
              </a:lnSpc>
              <a:spcBef>
                <a:spcPts val="215"/>
              </a:spcBef>
              <a:buClr>
                <a:srgbClr val="B9ABE2"/>
              </a:buClr>
              <a:buChar char="•"/>
              <a:tabLst>
                <a:tab pos="355600" algn="l"/>
              </a:tabLst>
            </a:pPr>
            <a:r>
              <a:rPr lang="zh-CN" altLang="x-none" sz="1600">
                <a:solidFill>
                  <a:srgbClr val="2E1F57"/>
                </a:solidFill>
                <a:latin typeface="Candara" panose="020E0502030303020204" pitchFamily="34" charset="0"/>
                <a:cs typeface="Candara" panose="020E0502030303020204" pitchFamily="34" charset="0"/>
              </a:rPr>
              <a:t>32-bit timestamp as part of the Random parameter in the client_hello</a:t>
            </a:r>
            <a:endParaRPr lang="zh-CN" altLang="x-none" sz="1600" dirty="0">
              <a:latin typeface="Candara" panose="020E0502030303020204" pitchFamily="34" charset="0"/>
              <a:cs typeface="Candara" panose="020E0502030303020204" pitchFamily="34" charset="0"/>
            </a:endParaRPr>
          </a:p>
          <a:p>
            <a:pPr marL="355600" indent="-342900" defTabSz="914400" eaLnBrk="1" hangingPunct="1">
              <a:lnSpc>
                <a:spcPts val="1725"/>
              </a:lnSpc>
              <a:buNone/>
              <a:tabLst>
                <a:tab pos="355600" algn="l"/>
              </a:tabLst>
            </a:pPr>
            <a:r>
              <a:rPr lang="zh-CN" altLang="x-none" sz="1600">
                <a:solidFill>
                  <a:srgbClr val="2E1F57"/>
                </a:solidFill>
                <a:latin typeface="Candara" panose="020E0502030303020204" pitchFamily="34" charset="0"/>
                <a:cs typeface="Candara" panose="020E0502030303020204" pitchFamily="34" charset="0"/>
              </a:rPr>
              <a:t>message</a:t>
            </a:r>
            <a:endParaRPr lang="zh-CN" altLang="x-none" sz="1600" dirty="0">
              <a:latin typeface="Candara" panose="020E0502030303020204" pitchFamily="34" charset="0"/>
              <a:cs typeface="Candara" panose="020E0502030303020204" pitchFamily="34" charset="0"/>
            </a:endParaRPr>
          </a:p>
          <a:p>
            <a:pPr marL="1733550" lvl="3" indent="-349250" defTabSz="914400" eaLnBrk="1" hangingPunct="1">
              <a:spcBef>
                <a:spcPts val="225"/>
              </a:spcBef>
              <a:buClr>
                <a:srgbClr val="B9ABE2"/>
              </a:buClr>
              <a:buChar char="•"/>
              <a:tabLst>
                <a:tab pos="355600" algn="l"/>
              </a:tabLst>
            </a:pPr>
            <a:r>
              <a:rPr lang="zh-CN" altLang="x-none" sz="1600">
                <a:solidFill>
                  <a:srgbClr val="2E1F57"/>
                </a:solidFill>
                <a:latin typeface="Candara" panose="020E0502030303020204" pitchFamily="34" charset="0"/>
                <a:cs typeface="Candara" panose="020E0502030303020204" pitchFamily="34" charset="0"/>
              </a:rPr>
              <a:t>Renegotiation</a:t>
            </a:r>
            <a:endParaRPr lang="zh-CN" altLang="x-none" sz="1600" dirty="0">
              <a:latin typeface="Candara" panose="020E0502030303020204" pitchFamily="34" charset="0"/>
              <a:cs typeface="Candara" panose="020E0502030303020204" pitchFamily="34" charset="0"/>
            </a:endParaRPr>
          </a:p>
          <a:p>
            <a:pPr marL="1733550" lvl="3" indent="-349250" defTabSz="914400" eaLnBrk="1" hangingPunct="1">
              <a:spcBef>
                <a:spcPts val="215"/>
              </a:spcBef>
              <a:buClr>
                <a:srgbClr val="B9ABE2"/>
              </a:buClr>
              <a:buChar char="•"/>
              <a:tabLst>
                <a:tab pos="355600" algn="l"/>
              </a:tabLst>
            </a:pPr>
            <a:r>
              <a:rPr lang="zh-CN" altLang="x-none" sz="1600">
                <a:solidFill>
                  <a:srgbClr val="2E1F57"/>
                </a:solidFill>
                <a:latin typeface="Candara" panose="020E0502030303020204" pitchFamily="34" charset="0"/>
                <a:cs typeface="Candara" panose="020E0502030303020204" pitchFamily="34" charset="0"/>
              </a:rPr>
              <a:t>Change Cipher Spec Protocol</a:t>
            </a:r>
            <a:endParaRPr lang="zh-CN" altLang="x-none" sz="1600" dirty="0">
              <a:latin typeface="Candara" panose="020E0502030303020204" pitchFamily="34" charset="0"/>
              <a:cs typeface="Candara" panose="020E0502030303020204" pitchFamily="34" charset="0"/>
            </a:endParaRPr>
          </a:p>
          <a:p>
            <a:pPr marL="1733550" lvl="3" indent="-349250" defTabSz="914400" eaLnBrk="1" hangingPunct="1">
              <a:spcBef>
                <a:spcPts val="225"/>
              </a:spcBef>
              <a:buClr>
                <a:srgbClr val="B9ABE2"/>
              </a:buClr>
              <a:buChar char="•"/>
              <a:tabLst>
                <a:tab pos="355600" algn="l"/>
              </a:tabLst>
            </a:pPr>
            <a:r>
              <a:rPr lang="zh-CN" altLang="x-none" sz="1600">
                <a:solidFill>
                  <a:srgbClr val="2E1F57"/>
                </a:solidFill>
                <a:latin typeface="Candara" panose="020E0502030303020204" pitchFamily="34" charset="0"/>
                <a:cs typeface="Candara" panose="020E0502030303020204" pitchFamily="34" charset="0"/>
              </a:rPr>
              <a:t>RC4</a:t>
            </a:r>
            <a:endParaRPr lang="zh-CN" altLang="x-none" sz="1600" dirty="0">
              <a:latin typeface="Candara" panose="020E0502030303020204" pitchFamily="34" charset="0"/>
              <a:cs typeface="Candara" panose="020E0502030303020204" pitchFamily="34" charset="0"/>
            </a:endParaRPr>
          </a:p>
          <a:p>
            <a:pPr marL="1733550" lvl="3" indent="-349250" defTabSz="914400" eaLnBrk="1" hangingPunct="1">
              <a:spcBef>
                <a:spcPts val="215"/>
              </a:spcBef>
              <a:buClr>
                <a:srgbClr val="B9ABE2"/>
              </a:buClr>
              <a:buChar char="•"/>
              <a:tabLst>
                <a:tab pos="355600" algn="l"/>
              </a:tabLst>
            </a:pPr>
            <a:r>
              <a:rPr lang="zh-CN" altLang="x-none" sz="1600">
                <a:solidFill>
                  <a:srgbClr val="2E1F57"/>
                </a:solidFill>
                <a:latin typeface="Candara" panose="020E0502030303020204" pitchFamily="34" charset="0"/>
                <a:cs typeface="Candara" panose="020E0502030303020204" pitchFamily="34" charset="0"/>
              </a:rPr>
              <a:t>Use of MD5 and SHA-224 hashes with signatures</a:t>
            </a:r>
            <a:endParaRPr lang="zh-CN" altLang="x-none" sz="1600" dirty="0">
              <a:latin typeface="Candara" panose="020E0502030303020204" pitchFamily="34" charset="0"/>
              <a:cs typeface="Candara" panose="020E0502030303020204" pitchFamily="34" charset="0"/>
            </a:endParaRPr>
          </a:p>
          <a:p>
            <a:pPr marL="698500" lvl="1" indent="-336550" defTabSz="914400" eaLnBrk="1" hangingPunct="1">
              <a:lnSpc>
                <a:spcPct val="80000"/>
              </a:lnSpc>
              <a:spcBef>
                <a:spcPts val="590"/>
              </a:spcBef>
              <a:buChar char="•"/>
              <a:tabLst>
                <a:tab pos="355600" algn="l"/>
              </a:tabLst>
            </a:pPr>
            <a:r>
              <a:rPr lang="zh-CN" altLang="x-none" sz="2000">
                <a:solidFill>
                  <a:srgbClr val="2E1F57"/>
                </a:solidFill>
                <a:latin typeface="Candara" panose="020E0502030303020204" pitchFamily="34" charset="0"/>
                <a:cs typeface="Candara" panose="020E0502030303020204" pitchFamily="34" charset="0"/>
              </a:rPr>
              <a:t>TLSv1.3 uses Diffie-Hellman or Elleptic Curve Diffie-Hellman for key  exchange and does not permit RSA</a:t>
            </a:r>
            <a:endParaRPr lang="zh-CN" altLang="x-none" sz="2000" dirty="0">
              <a:latin typeface="Candara" panose="020E0502030303020204" pitchFamily="34" charset="0"/>
              <a:cs typeface="Candara" panose="020E0502030303020204" pitchFamily="34" charset="0"/>
            </a:endParaRPr>
          </a:p>
          <a:p>
            <a:pPr marL="698500" lvl="1" indent="-336550" defTabSz="914400" eaLnBrk="1" hangingPunct="1">
              <a:lnSpc>
                <a:spcPts val="1925"/>
              </a:lnSpc>
              <a:spcBef>
                <a:spcPts val="590"/>
              </a:spcBef>
              <a:buChar char="•"/>
              <a:tabLst>
                <a:tab pos="355600" algn="l"/>
              </a:tabLst>
            </a:pPr>
            <a:r>
              <a:rPr lang="zh-CN" altLang="x-none" sz="2000">
                <a:solidFill>
                  <a:srgbClr val="2E1F57"/>
                </a:solidFill>
                <a:latin typeface="Candara" panose="020E0502030303020204" pitchFamily="34" charset="0"/>
                <a:cs typeface="Candara" panose="020E0502030303020204" pitchFamily="34" charset="0"/>
              </a:rPr>
              <a:t>TLSv1.3 allows for a “1 round trip time” handshake by changing  the order of message sent with establishing a secure connection</a:t>
            </a:r>
            <a:endParaRPr lang="zh-CN" altLang="x-none" sz="2000" dirty="0">
              <a:latin typeface="Candara" panose="020E0502030303020204" pitchFamily="34" charset="0"/>
              <a:ea typeface="Candara" panose="020E0502030303020204" pitchFamily="34" charset="0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 vert="horz" wrap="square" lIns="0" tIns="12700" rIns="0" bIns="0" rtlCol="0">
            <a:spAutoFit/>
          </a:bodyPr>
          <a:lstStyle/>
          <a:p>
            <a:pPr marL="12700" marR="0" lvl="0" indent="0" algn="ctr" defTabSz="914400" eaLnBrk="1" fontAlgn="auto" latinLnBrk="0" hangingPunct="1">
              <a:lnSpc>
                <a:spcPts val="624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sz="5400" b="0" i="0" u="none" strike="noStrike" kern="0" cap="none" spc="0" normalizeH="0" baseline="0" noProof="0" dirty="0">
                <a:ln>
                  <a:noFill/>
                </a:ln>
                <a:solidFill>
                  <a:srgbClr val="2E1F57"/>
                </a:solidFill>
                <a:effectLst/>
                <a:uLnTx/>
                <a:uFillTx/>
                <a:latin typeface="Candara" panose="020E0502030303020204"/>
                <a:ea typeface="+mj-ea"/>
                <a:cs typeface="Candara" panose="020E0502030303020204"/>
              </a:rPr>
              <a:t>HTTPS</a:t>
            </a:r>
            <a:endParaRPr kumimoji="0" sz="5400" b="0" i="0" u="none" strike="noStrike" kern="0" cap="none" spc="0" normalizeH="0" baseline="0" noProof="0" dirty="0">
              <a:ln>
                <a:noFill/>
              </a:ln>
              <a:solidFill>
                <a:srgbClr val="2E1F57"/>
              </a:solidFill>
              <a:effectLst/>
              <a:uLnTx/>
              <a:uFillTx/>
              <a:latin typeface="Candara" panose="020E0502030303020204"/>
              <a:ea typeface="+mj-ea"/>
              <a:cs typeface="Candara" panose="020E0502030303020204"/>
            </a:endParaRPr>
          </a:p>
          <a:p>
            <a:pPr marL="12065" marR="0" lvl="0" indent="0" algn="ctr" defTabSz="914400" eaLnBrk="1" fontAlgn="auto" latinLnBrk="0" hangingPunct="1">
              <a:lnSpc>
                <a:spcPts val="62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sz="5400" b="0" i="0" u="none" strike="noStrike" kern="0" cap="none" spc="-5" normalizeH="0" baseline="0" noProof="0" dirty="0">
                <a:ln>
                  <a:noFill/>
                </a:ln>
                <a:solidFill>
                  <a:srgbClr val="2E1F57"/>
                </a:solidFill>
                <a:effectLst/>
                <a:uLnTx/>
                <a:uFillTx/>
                <a:latin typeface="Candara" panose="020E0502030303020204"/>
                <a:ea typeface="+mj-ea"/>
                <a:cs typeface="Candara" panose="020E0502030303020204"/>
              </a:rPr>
              <a:t>(HTTP</a:t>
            </a:r>
            <a:r>
              <a:rPr kumimoji="0" sz="5400" b="0" i="0" u="none" strike="noStrike" kern="0" cap="none" spc="-40" normalizeH="0" baseline="0" noProof="0" dirty="0">
                <a:ln>
                  <a:noFill/>
                </a:ln>
                <a:solidFill>
                  <a:srgbClr val="2E1F57"/>
                </a:solidFill>
                <a:effectLst/>
                <a:uLnTx/>
                <a:uFillTx/>
                <a:latin typeface="Candara" panose="020E0502030303020204"/>
                <a:ea typeface="+mj-ea"/>
                <a:cs typeface="Candara" panose="020E0502030303020204"/>
              </a:rPr>
              <a:t> </a:t>
            </a:r>
            <a:r>
              <a:rPr kumimoji="0" sz="5400" b="0" i="0" u="none" strike="noStrike" kern="0" cap="none" spc="0" normalizeH="0" baseline="0" noProof="0" dirty="0">
                <a:ln>
                  <a:noFill/>
                </a:ln>
                <a:solidFill>
                  <a:srgbClr val="2E1F57"/>
                </a:solidFill>
                <a:effectLst/>
                <a:uLnTx/>
                <a:uFillTx/>
                <a:latin typeface="Candara" panose="020E0502030303020204"/>
                <a:ea typeface="+mj-ea"/>
                <a:cs typeface="Candara" panose="020E0502030303020204"/>
              </a:rPr>
              <a:t>over</a:t>
            </a:r>
            <a:r>
              <a:rPr kumimoji="0" sz="5400" b="0" i="0" u="none" strike="noStrike" kern="0" cap="none" spc="-20" normalizeH="0" baseline="0" noProof="0" dirty="0">
                <a:ln>
                  <a:noFill/>
                </a:ln>
                <a:solidFill>
                  <a:srgbClr val="2E1F57"/>
                </a:solidFill>
                <a:effectLst/>
                <a:uLnTx/>
                <a:uFillTx/>
                <a:latin typeface="Candara" panose="020E0502030303020204"/>
                <a:ea typeface="+mj-ea"/>
                <a:cs typeface="Candara" panose="020E0502030303020204"/>
              </a:rPr>
              <a:t> </a:t>
            </a:r>
            <a:r>
              <a:rPr kumimoji="0" sz="5400" b="0" i="0" u="none" strike="noStrike" kern="0" cap="none" spc="-5" normalizeH="0" baseline="0" noProof="0" dirty="0">
                <a:ln>
                  <a:noFill/>
                </a:ln>
                <a:solidFill>
                  <a:srgbClr val="2E1F57"/>
                </a:solidFill>
                <a:effectLst/>
                <a:uLnTx/>
                <a:uFillTx/>
                <a:latin typeface="Candara" panose="020E0502030303020204"/>
                <a:ea typeface="+mj-ea"/>
                <a:cs typeface="Candara" panose="020E0502030303020204"/>
              </a:rPr>
              <a:t>SSL)</a:t>
            </a:r>
            <a:endParaRPr kumimoji="0" sz="5400" b="0" i="0" u="none" strike="noStrike" kern="0" cap="none" spc="-5" normalizeH="0" baseline="0" noProof="0" dirty="0">
              <a:ln>
                <a:noFill/>
              </a:ln>
              <a:solidFill>
                <a:srgbClr val="2E1F57"/>
              </a:solidFill>
              <a:effectLst/>
              <a:uLnTx/>
              <a:uFillTx/>
              <a:latin typeface="Candara" panose="020E0502030303020204"/>
              <a:ea typeface="+mj-ea"/>
              <a:cs typeface="Candara" panose="020E0502030303020204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12775" y="1568450"/>
            <a:ext cx="7869238" cy="496093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355600" indent="-342900" defTabSz="914400" eaLnBrk="1" hangingPunct="1">
              <a:lnSpc>
                <a:spcPts val="1950"/>
              </a:lnSpc>
              <a:spcBef>
                <a:spcPts val="100"/>
              </a:spcBef>
              <a:buClr>
                <a:srgbClr val="B9ABE2"/>
              </a:buClr>
              <a:buChar char="•"/>
              <a:tabLst>
                <a:tab pos="355600" algn="l"/>
              </a:tabLst>
            </a:pPr>
            <a:r>
              <a:rPr lang="zh-CN" altLang="x-none">
                <a:solidFill>
                  <a:srgbClr val="2E1F57"/>
                </a:solidFill>
                <a:latin typeface="Candara" panose="020E0502030303020204" pitchFamily="34" charset="0"/>
                <a:cs typeface="Candara" panose="020E0502030303020204" pitchFamily="34" charset="0"/>
              </a:rPr>
              <a:t>Refers to the combination of HTTP and SSL to implement secure</a:t>
            </a:r>
            <a:endParaRPr lang="zh-CN" altLang="x-none" dirty="0">
              <a:latin typeface="Candara" panose="020E0502030303020204" pitchFamily="34" charset="0"/>
              <a:cs typeface="Candara" panose="020E0502030303020204" pitchFamily="34" charset="0"/>
            </a:endParaRPr>
          </a:p>
          <a:p>
            <a:pPr marL="355600" indent="-342900" defTabSz="914400" eaLnBrk="1" hangingPunct="1">
              <a:lnSpc>
                <a:spcPts val="1950"/>
              </a:lnSpc>
              <a:buNone/>
              <a:tabLst>
                <a:tab pos="355600" algn="l"/>
              </a:tabLst>
            </a:pPr>
            <a:r>
              <a:rPr lang="zh-CN" altLang="x-none">
                <a:solidFill>
                  <a:srgbClr val="2E1F57"/>
                </a:solidFill>
                <a:latin typeface="Candara" panose="020E0502030303020204" pitchFamily="34" charset="0"/>
                <a:cs typeface="Candara" panose="020E0502030303020204" pitchFamily="34" charset="0"/>
              </a:rPr>
              <a:t>communication between a Web browser and a Web server</a:t>
            </a:r>
            <a:endParaRPr lang="zh-CN" altLang="x-none" dirty="0">
              <a:latin typeface="Candara" panose="020E0502030303020204" pitchFamily="34" charset="0"/>
              <a:cs typeface="Candara" panose="020E0502030303020204" pitchFamily="34" charset="0"/>
            </a:endParaRPr>
          </a:p>
          <a:p>
            <a:pPr marL="355600" indent="-342900" defTabSz="914400" eaLnBrk="1" hangingPunct="1">
              <a:spcBef>
                <a:spcPts val="1275"/>
              </a:spcBef>
              <a:buClr>
                <a:srgbClr val="B9ABE2"/>
              </a:buClr>
              <a:buChar char="•"/>
              <a:tabLst>
                <a:tab pos="355600" algn="l"/>
              </a:tabLst>
            </a:pPr>
            <a:r>
              <a:rPr lang="zh-CN" altLang="x-none" sz="1700">
                <a:solidFill>
                  <a:srgbClr val="2E1F57"/>
                </a:solidFill>
                <a:latin typeface="Candara" panose="020E0502030303020204" pitchFamily="34" charset="0"/>
                <a:cs typeface="Candara" panose="020E0502030303020204" pitchFamily="34" charset="0"/>
              </a:rPr>
              <a:t>The HTTPS capability is built into all modern </a:t>
            </a:r>
            <a:r>
              <a:rPr lang="zh-CN" altLang="x-none">
                <a:solidFill>
                  <a:srgbClr val="2E1F57"/>
                </a:solidFill>
                <a:latin typeface="Candara" panose="020E0502030303020204" pitchFamily="34" charset="0"/>
                <a:cs typeface="Candara" panose="020E0502030303020204" pitchFamily="34" charset="0"/>
              </a:rPr>
              <a:t>Web browsers</a:t>
            </a:r>
            <a:endParaRPr lang="zh-CN" altLang="x-none" dirty="0">
              <a:latin typeface="Candara" panose="020E0502030303020204" pitchFamily="34" charset="0"/>
              <a:cs typeface="Candara" panose="020E0502030303020204" pitchFamily="34" charset="0"/>
            </a:endParaRPr>
          </a:p>
          <a:p>
            <a:pPr marL="355600" indent="-342900" defTabSz="914400" eaLnBrk="1" hangingPunct="1">
              <a:lnSpc>
                <a:spcPts val="1950"/>
              </a:lnSpc>
              <a:spcBef>
                <a:spcPts val="1265"/>
              </a:spcBef>
              <a:buClr>
                <a:srgbClr val="B9ABE2"/>
              </a:buClr>
              <a:buChar char="•"/>
              <a:tabLst>
                <a:tab pos="355600" algn="l"/>
              </a:tabLst>
            </a:pPr>
            <a:r>
              <a:rPr lang="zh-CN" altLang="x-none">
                <a:solidFill>
                  <a:srgbClr val="2E1F57"/>
                </a:solidFill>
                <a:latin typeface="Candara" panose="020E0502030303020204" pitchFamily="34" charset="0"/>
                <a:cs typeface="Candara" panose="020E0502030303020204" pitchFamily="34" charset="0"/>
              </a:rPr>
              <a:t>A user of a Web browser will see URL addresses that begin with https:// rather</a:t>
            </a:r>
            <a:endParaRPr lang="zh-CN" altLang="x-none" dirty="0">
              <a:latin typeface="Candara" panose="020E0502030303020204" pitchFamily="34" charset="0"/>
              <a:cs typeface="Candara" panose="020E0502030303020204" pitchFamily="34" charset="0"/>
            </a:endParaRPr>
          </a:p>
          <a:p>
            <a:pPr marL="355600" indent="-342900" defTabSz="914400" eaLnBrk="1" hangingPunct="1">
              <a:lnSpc>
                <a:spcPts val="1950"/>
              </a:lnSpc>
              <a:buNone/>
              <a:tabLst>
                <a:tab pos="355600" algn="l"/>
              </a:tabLst>
            </a:pPr>
            <a:r>
              <a:rPr lang="zh-CN" altLang="x-none">
                <a:solidFill>
                  <a:srgbClr val="2E1F57"/>
                </a:solidFill>
                <a:latin typeface="Candara" panose="020E0502030303020204" pitchFamily="34" charset="0"/>
                <a:cs typeface="Candara" panose="020E0502030303020204" pitchFamily="34" charset="0"/>
              </a:rPr>
              <a:t>than http://</a:t>
            </a:r>
            <a:endParaRPr lang="zh-CN" altLang="x-none" dirty="0">
              <a:latin typeface="Candara" panose="020E0502030303020204" pitchFamily="34" charset="0"/>
              <a:cs typeface="Candara" panose="020E0502030303020204" pitchFamily="34" charset="0"/>
            </a:endParaRPr>
          </a:p>
          <a:p>
            <a:pPr marL="355600" indent="-342900" defTabSz="914400" eaLnBrk="1" hangingPunct="1">
              <a:spcBef>
                <a:spcPts val="1275"/>
              </a:spcBef>
              <a:buClr>
                <a:srgbClr val="B9ABE2"/>
              </a:buClr>
              <a:buChar char="•"/>
              <a:tabLst>
                <a:tab pos="355600" algn="l"/>
              </a:tabLst>
            </a:pPr>
            <a:r>
              <a:rPr lang="zh-CN" altLang="x-none">
                <a:solidFill>
                  <a:srgbClr val="2E1F57"/>
                </a:solidFill>
                <a:latin typeface="Candara" panose="020E0502030303020204" pitchFamily="34" charset="0"/>
                <a:cs typeface="Candara" panose="020E0502030303020204" pitchFamily="34" charset="0"/>
              </a:rPr>
              <a:t>If HTTPS is specified, port 443 is used, which invokes SSL</a:t>
            </a:r>
            <a:endParaRPr lang="zh-CN" altLang="x-none" dirty="0">
              <a:latin typeface="Candara" panose="020E0502030303020204" pitchFamily="34" charset="0"/>
              <a:cs typeface="Candara" panose="020E0502030303020204" pitchFamily="34" charset="0"/>
            </a:endParaRPr>
          </a:p>
          <a:p>
            <a:pPr marL="355600" indent="-342900" defTabSz="914400" eaLnBrk="1" hangingPunct="1">
              <a:spcBef>
                <a:spcPts val="1275"/>
              </a:spcBef>
              <a:buClr>
                <a:srgbClr val="B9ABE2"/>
              </a:buClr>
              <a:buChar char="•"/>
              <a:tabLst>
                <a:tab pos="355600" algn="l"/>
              </a:tabLst>
            </a:pPr>
            <a:r>
              <a:rPr lang="zh-CN" altLang="x-none">
                <a:solidFill>
                  <a:srgbClr val="2E1F57"/>
                </a:solidFill>
                <a:latin typeface="Candara" panose="020E0502030303020204" pitchFamily="34" charset="0"/>
                <a:cs typeface="Candara" panose="020E0502030303020204" pitchFamily="34" charset="0"/>
              </a:rPr>
              <a:t>Documented in RFC 2818, </a:t>
            </a:r>
            <a:r>
              <a:rPr lang="zh-CN" altLang="x-none" i="1">
                <a:solidFill>
                  <a:srgbClr val="2E1F57"/>
                </a:solidFill>
                <a:latin typeface="Candara" panose="020E0502030303020204" pitchFamily="34" charset="0"/>
                <a:cs typeface="Candara" panose="020E0502030303020204" pitchFamily="34" charset="0"/>
              </a:rPr>
              <a:t>HTTP Over TLS</a:t>
            </a:r>
            <a:endParaRPr lang="zh-CN" altLang="x-none" dirty="0">
              <a:latin typeface="Candara" panose="020E0502030303020204" pitchFamily="34" charset="0"/>
              <a:cs typeface="Candara" panose="020E0502030303020204" pitchFamily="34" charset="0"/>
            </a:endParaRPr>
          </a:p>
          <a:p>
            <a:pPr marL="698500" lvl="1" indent="-336550" defTabSz="914400" eaLnBrk="1" hangingPunct="1">
              <a:lnSpc>
                <a:spcPts val="1725"/>
              </a:lnSpc>
              <a:spcBef>
                <a:spcPts val="225"/>
              </a:spcBef>
              <a:buChar char="•"/>
              <a:tabLst>
                <a:tab pos="355600" algn="l"/>
              </a:tabLst>
            </a:pPr>
            <a:r>
              <a:rPr lang="zh-CN" altLang="x-none" sz="1600">
                <a:solidFill>
                  <a:srgbClr val="2E1F57"/>
                </a:solidFill>
                <a:latin typeface="Candara" panose="020E0502030303020204" pitchFamily="34" charset="0"/>
                <a:cs typeface="Candara" panose="020E0502030303020204" pitchFamily="34" charset="0"/>
              </a:rPr>
              <a:t>There is no fundamental change in using HTTP over either SSL or TLS and both</a:t>
            </a:r>
            <a:endParaRPr lang="zh-CN" altLang="x-none" sz="1600" dirty="0">
              <a:latin typeface="Candara" panose="020E0502030303020204" pitchFamily="34" charset="0"/>
              <a:cs typeface="Candara" panose="020E0502030303020204" pitchFamily="34" charset="0"/>
            </a:endParaRPr>
          </a:p>
          <a:p>
            <a:pPr marL="355600" indent="-342900" defTabSz="914400" eaLnBrk="1" hangingPunct="1">
              <a:lnSpc>
                <a:spcPts val="1725"/>
              </a:lnSpc>
              <a:buNone/>
              <a:tabLst>
                <a:tab pos="355600" algn="l"/>
              </a:tabLst>
            </a:pPr>
            <a:r>
              <a:rPr lang="zh-CN" altLang="x-none" sz="1600">
                <a:solidFill>
                  <a:srgbClr val="2E1F57"/>
                </a:solidFill>
                <a:latin typeface="Candara" panose="020E0502030303020204" pitchFamily="34" charset="0"/>
                <a:cs typeface="Candara" panose="020E0502030303020204" pitchFamily="34" charset="0"/>
              </a:rPr>
              <a:t>implementations are referred to as HTTPS</a:t>
            </a:r>
            <a:endParaRPr lang="zh-CN" altLang="x-none" sz="1600" dirty="0">
              <a:latin typeface="Candara" panose="020E0502030303020204" pitchFamily="34" charset="0"/>
              <a:cs typeface="Candara" panose="020E0502030303020204" pitchFamily="34" charset="0"/>
            </a:endParaRPr>
          </a:p>
          <a:p>
            <a:pPr marL="355600" indent="-342900" defTabSz="914400" eaLnBrk="1" hangingPunct="1">
              <a:spcBef>
                <a:spcPts val="40"/>
              </a:spcBef>
              <a:buNone/>
              <a:tabLst>
                <a:tab pos="355600" algn="l"/>
              </a:tabLst>
            </a:pPr>
            <a:endParaRPr lang="zh-CN" altLang="x-none" sz="1300" dirty="0">
              <a:latin typeface="Candara" panose="020E0502030303020204" pitchFamily="34" charset="0"/>
              <a:cs typeface="Candara" panose="020E0502030303020204" pitchFamily="34" charset="0"/>
            </a:endParaRPr>
          </a:p>
          <a:p>
            <a:pPr marL="355600" indent="-342900" defTabSz="914400" eaLnBrk="1" hangingPunct="1">
              <a:lnSpc>
                <a:spcPct val="80000"/>
              </a:lnSpc>
              <a:buClr>
                <a:srgbClr val="B9ABE2"/>
              </a:buClr>
              <a:buChar char="•"/>
              <a:tabLst>
                <a:tab pos="355600" algn="l"/>
              </a:tabLst>
            </a:pPr>
            <a:r>
              <a:rPr lang="zh-CN" altLang="x-none">
                <a:solidFill>
                  <a:srgbClr val="2E1F57"/>
                </a:solidFill>
                <a:latin typeface="Candara" panose="020E0502030303020204" pitchFamily="34" charset="0"/>
                <a:cs typeface="Candara" panose="020E0502030303020204" pitchFamily="34" charset="0"/>
              </a:rPr>
              <a:t>When HTTPS is used, the following elements of the communication are  encrypted:</a:t>
            </a:r>
            <a:endParaRPr lang="zh-CN" altLang="x-none" dirty="0">
              <a:latin typeface="Candara" panose="020E0502030303020204" pitchFamily="34" charset="0"/>
              <a:cs typeface="Candara" panose="020E0502030303020204" pitchFamily="34" charset="0"/>
            </a:endParaRPr>
          </a:p>
          <a:p>
            <a:pPr marL="698500" lvl="1" indent="-336550" defTabSz="914400" eaLnBrk="1" hangingPunct="1">
              <a:spcBef>
                <a:spcPts val="225"/>
              </a:spcBef>
              <a:buChar char="•"/>
              <a:tabLst>
                <a:tab pos="355600" algn="l"/>
              </a:tabLst>
            </a:pPr>
            <a:r>
              <a:rPr lang="zh-CN" altLang="x-none" sz="1600">
                <a:solidFill>
                  <a:srgbClr val="2E1F57"/>
                </a:solidFill>
                <a:latin typeface="Candara" panose="020E0502030303020204" pitchFamily="34" charset="0"/>
                <a:cs typeface="Candara" panose="020E0502030303020204" pitchFamily="34" charset="0"/>
              </a:rPr>
              <a:t>URL of the requested document</a:t>
            </a:r>
            <a:endParaRPr lang="zh-CN" altLang="x-none" sz="1600" dirty="0">
              <a:latin typeface="Candara" panose="020E0502030303020204" pitchFamily="34" charset="0"/>
              <a:cs typeface="Candara" panose="020E0502030303020204" pitchFamily="34" charset="0"/>
            </a:endParaRPr>
          </a:p>
          <a:p>
            <a:pPr marL="698500" lvl="1" indent="-336550" defTabSz="914400" eaLnBrk="1" hangingPunct="1">
              <a:spcBef>
                <a:spcPts val="225"/>
              </a:spcBef>
              <a:buChar char="•"/>
              <a:tabLst>
                <a:tab pos="355600" algn="l"/>
              </a:tabLst>
            </a:pPr>
            <a:r>
              <a:rPr lang="zh-CN" altLang="x-none" sz="1600">
                <a:solidFill>
                  <a:srgbClr val="2E1F57"/>
                </a:solidFill>
                <a:latin typeface="Candara" panose="020E0502030303020204" pitchFamily="34" charset="0"/>
                <a:cs typeface="Candara" panose="020E0502030303020204" pitchFamily="34" charset="0"/>
              </a:rPr>
              <a:t>Contents of the document</a:t>
            </a:r>
            <a:endParaRPr lang="zh-CN" altLang="x-none" sz="1600" dirty="0">
              <a:latin typeface="Candara" panose="020E0502030303020204" pitchFamily="34" charset="0"/>
              <a:cs typeface="Candara" panose="020E0502030303020204" pitchFamily="34" charset="0"/>
            </a:endParaRPr>
          </a:p>
          <a:p>
            <a:pPr marL="698500" lvl="1" indent="-336550" defTabSz="914400" eaLnBrk="1" hangingPunct="1">
              <a:spcBef>
                <a:spcPts val="215"/>
              </a:spcBef>
              <a:buChar char="•"/>
              <a:tabLst>
                <a:tab pos="355600" algn="l"/>
              </a:tabLst>
            </a:pPr>
            <a:r>
              <a:rPr lang="zh-CN" altLang="x-none" sz="1600">
                <a:solidFill>
                  <a:srgbClr val="2E1F57"/>
                </a:solidFill>
                <a:latin typeface="Candara" panose="020E0502030303020204" pitchFamily="34" charset="0"/>
                <a:cs typeface="Candara" panose="020E0502030303020204" pitchFamily="34" charset="0"/>
              </a:rPr>
              <a:t>Contents of browser forms</a:t>
            </a:r>
            <a:endParaRPr lang="zh-CN" altLang="x-none" sz="1600" dirty="0">
              <a:latin typeface="Candara" panose="020E0502030303020204" pitchFamily="34" charset="0"/>
              <a:cs typeface="Candara" panose="020E0502030303020204" pitchFamily="34" charset="0"/>
            </a:endParaRPr>
          </a:p>
          <a:p>
            <a:pPr marL="698500" lvl="1" indent="-336550" defTabSz="914400" eaLnBrk="1" hangingPunct="1">
              <a:spcBef>
                <a:spcPts val="215"/>
              </a:spcBef>
              <a:buChar char="•"/>
              <a:tabLst>
                <a:tab pos="355600" algn="l"/>
              </a:tabLst>
            </a:pPr>
            <a:r>
              <a:rPr lang="zh-CN" altLang="x-none" sz="1600">
                <a:solidFill>
                  <a:srgbClr val="2E1F57"/>
                </a:solidFill>
                <a:latin typeface="Candara" panose="020E0502030303020204" pitchFamily="34" charset="0"/>
                <a:cs typeface="Candara" panose="020E0502030303020204" pitchFamily="34" charset="0"/>
              </a:rPr>
              <a:t>Cookies sent from browser to server and from server to browser</a:t>
            </a:r>
            <a:endParaRPr lang="zh-CN" altLang="x-none" sz="1600" dirty="0">
              <a:latin typeface="Candara" panose="020E0502030303020204" pitchFamily="34" charset="0"/>
              <a:cs typeface="Candara" panose="020E0502030303020204" pitchFamily="34" charset="0"/>
            </a:endParaRPr>
          </a:p>
          <a:p>
            <a:pPr marL="698500" lvl="1" indent="-336550" defTabSz="914400" eaLnBrk="1" hangingPunct="1">
              <a:spcBef>
                <a:spcPts val="215"/>
              </a:spcBef>
              <a:buChar char="•"/>
              <a:tabLst>
                <a:tab pos="355600" algn="l"/>
              </a:tabLst>
            </a:pPr>
            <a:r>
              <a:rPr lang="zh-CN" altLang="x-none" sz="1600">
                <a:solidFill>
                  <a:srgbClr val="2E1F57"/>
                </a:solidFill>
                <a:latin typeface="Candara" panose="020E0502030303020204" pitchFamily="34" charset="0"/>
                <a:cs typeface="Candara" panose="020E0502030303020204" pitchFamily="34" charset="0"/>
              </a:rPr>
              <a:t>Contents of HTTP header</a:t>
            </a:r>
            <a:endParaRPr lang="zh-CN" altLang="x-none" sz="1600" dirty="0">
              <a:latin typeface="Candara" panose="020E0502030303020204" pitchFamily="34" charset="0"/>
              <a:ea typeface="Candara" panose="020E0502030303020204" pitchFamily="34" charset="0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5602" name="object 2"/>
          <p:cNvSpPr/>
          <p:nvPr/>
        </p:nvSpPr>
        <p:spPr>
          <a:xfrm>
            <a:off x="765175" y="1600200"/>
            <a:ext cx="3644900" cy="4867275"/>
          </a:xfrm>
          <a:custGeom>
            <a:avLst/>
            <a:gdLst/>
            <a:ahLst/>
            <a:cxnLst/>
            <a:pathLst>
              <a:path w="3645535" h="4867910">
                <a:moveTo>
                  <a:pt x="3645408" y="364490"/>
                </a:moveTo>
                <a:lnTo>
                  <a:pt x="3642068" y="315036"/>
                </a:lnTo>
                <a:lnTo>
                  <a:pt x="3632377" y="267601"/>
                </a:lnTo>
                <a:lnTo>
                  <a:pt x="3616756" y="222618"/>
                </a:lnTo>
                <a:lnTo>
                  <a:pt x="3595636" y="180530"/>
                </a:lnTo>
                <a:lnTo>
                  <a:pt x="3569449" y="141770"/>
                </a:lnTo>
                <a:lnTo>
                  <a:pt x="3538639" y="106768"/>
                </a:lnTo>
                <a:lnTo>
                  <a:pt x="3503638" y="75958"/>
                </a:lnTo>
                <a:lnTo>
                  <a:pt x="3464877" y="49771"/>
                </a:lnTo>
                <a:lnTo>
                  <a:pt x="3422789" y="28651"/>
                </a:lnTo>
                <a:lnTo>
                  <a:pt x="3377806" y="13030"/>
                </a:lnTo>
                <a:lnTo>
                  <a:pt x="3330371" y="3340"/>
                </a:lnTo>
                <a:lnTo>
                  <a:pt x="3280918" y="0"/>
                </a:lnTo>
                <a:lnTo>
                  <a:pt x="364540" y="0"/>
                </a:lnTo>
                <a:lnTo>
                  <a:pt x="315061" y="3340"/>
                </a:lnTo>
                <a:lnTo>
                  <a:pt x="267627" y="13030"/>
                </a:lnTo>
                <a:lnTo>
                  <a:pt x="222643" y="28651"/>
                </a:lnTo>
                <a:lnTo>
                  <a:pt x="180543" y="49771"/>
                </a:lnTo>
                <a:lnTo>
                  <a:pt x="141770" y="75958"/>
                </a:lnTo>
                <a:lnTo>
                  <a:pt x="106768" y="106768"/>
                </a:lnTo>
                <a:lnTo>
                  <a:pt x="75946" y="141770"/>
                </a:lnTo>
                <a:lnTo>
                  <a:pt x="49758" y="180530"/>
                </a:lnTo>
                <a:lnTo>
                  <a:pt x="28638" y="222618"/>
                </a:lnTo>
                <a:lnTo>
                  <a:pt x="13017" y="267601"/>
                </a:lnTo>
                <a:lnTo>
                  <a:pt x="3327" y="315036"/>
                </a:lnTo>
                <a:lnTo>
                  <a:pt x="0" y="364490"/>
                </a:lnTo>
                <a:lnTo>
                  <a:pt x="0" y="4503115"/>
                </a:lnTo>
                <a:lnTo>
                  <a:pt x="3327" y="4552594"/>
                </a:lnTo>
                <a:lnTo>
                  <a:pt x="13017" y="4600029"/>
                </a:lnTo>
                <a:lnTo>
                  <a:pt x="28638" y="4645012"/>
                </a:lnTo>
                <a:lnTo>
                  <a:pt x="49758" y="4687113"/>
                </a:lnTo>
                <a:lnTo>
                  <a:pt x="75946" y="4725886"/>
                </a:lnTo>
                <a:lnTo>
                  <a:pt x="106768" y="4760887"/>
                </a:lnTo>
                <a:lnTo>
                  <a:pt x="141770" y="4791710"/>
                </a:lnTo>
                <a:lnTo>
                  <a:pt x="180543" y="4817897"/>
                </a:lnTo>
                <a:lnTo>
                  <a:pt x="222643" y="4839017"/>
                </a:lnTo>
                <a:lnTo>
                  <a:pt x="267627" y="4854638"/>
                </a:lnTo>
                <a:lnTo>
                  <a:pt x="315061" y="4864328"/>
                </a:lnTo>
                <a:lnTo>
                  <a:pt x="364540" y="4867656"/>
                </a:lnTo>
                <a:lnTo>
                  <a:pt x="3280918" y="4867656"/>
                </a:lnTo>
                <a:lnTo>
                  <a:pt x="3330371" y="4864328"/>
                </a:lnTo>
                <a:lnTo>
                  <a:pt x="3377806" y="4854638"/>
                </a:lnTo>
                <a:lnTo>
                  <a:pt x="3422789" y="4839017"/>
                </a:lnTo>
                <a:lnTo>
                  <a:pt x="3464877" y="4817897"/>
                </a:lnTo>
                <a:lnTo>
                  <a:pt x="3503638" y="4791710"/>
                </a:lnTo>
                <a:lnTo>
                  <a:pt x="3538639" y="4760887"/>
                </a:lnTo>
                <a:lnTo>
                  <a:pt x="3569449" y="4725886"/>
                </a:lnTo>
                <a:lnTo>
                  <a:pt x="3595636" y="4687113"/>
                </a:lnTo>
                <a:lnTo>
                  <a:pt x="3616756" y="4645012"/>
                </a:lnTo>
                <a:lnTo>
                  <a:pt x="3632377" y="4600029"/>
                </a:lnTo>
                <a:lnTo>
                  <a:pt x="3642068" y="4552594"/>
                </a:lnTo>
                <a:lnTo>
                  <a:pt x="3645408" y="4503115"/>
                </a:lnTo>
                <a:lnTo>
                  <a:pt x="3645408" y="364490"/>
                </a:lnTo>
                <a:close/>
              </a:path>
            </a:pathLst>
          </a:custGeom>
          <a:solidFill>
            <a:srgbClr val="DBD4ED">
              <a:alpha val="100000"/>
            </a:srgbClr>
          </a:solidFill>
          <a:ln w="9525">
            <a:noFill/>
          </a:ln>
        </p:spPr>
        <p:txBody>
          <a:bodyPr/>
          <a:p>
            <a:endParaRPr lang="en-US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536700" y="247650"/>
            <a:ext cx="6072188" cy="847725"/>
          </a:xfr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sz="5400" b="0" i="0" u="none" strike="noStrike" kern="0" cap="none" spc="-5" normalizeH="0" baseline="0" noProof="0" dirty="0">
                <a:ln>
                  <a:noFill/>
                </a:ln>
                <a:solidFill>
                  <a:srgbClr val="2E1F57"/>
                </a:solidFill>
                <a:effectLst/>
                <a:uLnTx/>
                <a:uFillTx/>
                <a:latin typeface="Candara" panose="020E0502030303020204"/>
                <a:ea typeface="+mj-ea"/>
                <a:cs typeface="Candara" panose="020E0502030303020204"/>
              </a:rPr>
              <a:t>Connection</a:t>
            </a:r>
            <a:r>
              <a:rPr kumimoji="0" sz="5400" b="0" i="0" u="none" strike="noStrike" kern="0" cap="none" spc="-105" normalizeH="0" baseline="0" noProof="0" dirty="0">
                <a:ln>
                  <a:noFill/>
                </a:ln>
                <a:solidFill>
                  <a:srgbClr val="2E1F57"/>
                </a:solidFill>
                <a:effectLst/>
                <a:uLnTx/>
                <a:uFillTx/>
                <a:latin typeface="Candara" panose="020E0502030303020204"/>
                <a:ea typeface="+mj-ea"/>
                <a:cs typeface="Candara" panose="020E0502030303020204"/>
              </a:rPr>
              <a:t> </a:t>
            </a:r>
            <a:r>
              <a:rPr kumimoji="0" sz="5400" b="0" i="0" u="none" strike="noStrike" kern="0" cap="none" spc="-5" normalizeH="0" baseline="0" noProof="0" dirty="0">
                <a:ln>
                  <a:noFill/>
                </a:ln>
                <a:solidFill>
                  <a:srgbClr val="2E1F57"/>
                </a:solidFill>
                <a:effectLst/>
                <a:uLnTx/>
                <a:uFillTx/>
                <a:latin typeface="Candara" panose="020E0502030303020204"/>
                <a:ea typeface="+mj-ea"/>
                <a:cs typeface="Candara" panose="020E0502030303020204"/>
              </a:rPr>
              <a:t>Initiation</a:t>
            </a:r>
            <a:endParaRPr kumimoji="0" sz="5400" b="0" i="0" u="none" strike="noStrike" kern="0" cap="none" spc="-5" normalizeH="0" baseline="0" noProof="0" dirty="0">
              <a:ln>
                <a:noFill/>
              </a:ln>
              <a:solidFill>
                <a:srgbClr val="2E1F57"/>
              </a:solidFill>
              <a:effectLst/>
              <a:uLnTx/>
              <a:uFillTx/>
              <a:latin typeface="Candara" panose="020E0502030303020204"/>
              <a:ea typeface="+mj-ea"/>
              <a:cs typeface="Candara" panose="020E050203030302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84238" y="1741488"/>
            <a:ext cx="3413125" cy="1104900"/>
          </a:xfrm>
          <a:prstGeom prst="rect">
            <a:avLst/>
          </a:prstGeom>
        </p:spPr>
        <p:txBody>
          <a:bodyPr vert="horz" wrap="square" lIns="0" tIns="50165" rIns="0" bIns="0" rtlCol="0">
            <a:spAutoFit/>
          </a:bodyPr>
          <a:p>
            <a:pPr marL="12700" indent="-6350" algn="ctr" eaLnBrk="1" hangingPunct="1">
              <a:lnSpc>
                <a:spcPts val="2750"/>
              </a:lnSpc>
              <a:spcBef>
                <a:spcPts val="400"/>
              </a:spcBef>
              <a:buNone/>
            </a:pPr>
            <a:r>
              <a:rPr lang="zh-CN" altLang="x-none" sz="2500">
                <a:latin typeface="Candara" panose="020E0502030303020204" pitchFamily="34" charset="0"/>
                <a:cs typeface="Candara" panose="020E0502030303020204" pitchFamily="34" charset="0"/>
              </a:rPr>
              <a:t>For HTTPS, the agent  acting as the HTTP client  also acts as the TLS client</a:t>
            </a:r>
            <a:endParaRPr lang="zh-CN" altLang="x-none" sz="2500" dirty="0">
              <a:latin typeface="Candara" panose="020E0502030303020204" pitchFamily="34" charset="0"/>
              <a:ea typeface="Candara" panose="020E0502030303020204" pitchFamily="34" charset="0"/>
            </a:endParaRPr>
          </a:p>
        </p:txBody>
      </p:sp>
      <p:pic>
        <p:nvPicPr>
          <p:cNvPr id="25605" name="object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30300" y="3060700"/>
            <a:ext cx="2916238" cy="9572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object 6"/>
          <p:cNvSpPr txBox="1"/>
          <p:nvPr/>
        </p:nvSpPr>
        <p:spPr>
          <a:xfrm>
            <a:off x="1177925" y="3271838"/>
            <a:ext cx="2827338" cy="501650"/>
          </a:xfrm>
          <a:prstGeom prst="rect">
            <a:avLst/>
          </a:prstGeom>
        </p:spPr>
        <p:txBody>
          <a:bodyPr vert="horz" wrap="square" lIns="0" tIns="29845" rIns="0" bIns="0" rtlCol="0">
            <a:spAutoFit/>
          </a:bodyPr>
          <a:p>
            <a:pPr marL="11430" indent="-6350" algn="ctr" eaLnBrk="1" hangingPunct="1">
              <a:lnSpc>
                <a:spcPts val="1215"/>
              </a:lnSpc>
              <a:spcBef>
                <a:spcPts val="240"/>
              </a:spcBef>
              <a:buNone/>
            </a:pPr>
            <a:r>
              <a:rPr lang="zh-CN" altLang="x-none" sz="1100">
                <a:solidFill>
                  <a:srgbClr val="FFFFFF"/>
                </a:solidFill>
                <a:latin typeface="Candara" panose="020E0502030303020204" pitchFamily="34" charset="0"/>
                <a:cs typeface="Candara" panose="020E0502030303020204" pitchFamily="34" charset="0"/>
              </a:rPr>
              <a:t>The client initiates a connection to the server  on the appropriate port and then sends the TLS  ClientHello to begin the TLS handshake</a:t>
            </a:r>
            <a:endParaRPr lang="zh-CN" altLang="x-none" sz="1100" dirty="0">
              <a:latin typeface="Candara" panose="020E0502030303020204" pitchFamily="34" charset="0"/>
              <a:ea typeface="Candara" panose="020E0502030303020204" pitchFamily="34" charset="0"/>
            </a:endParaRPr>
          </a:p>
        </p:txBody>
      </p:sp>
      <p:pic>
        <p:nvPicPr>
          <p:cNvPr id="25607" name="object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300" y="4164013"/>
            <a:ext cx="2916238" cy="95726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object 8"/>
          <p:cNvSpPr txBox="1"/>
          <p:nvPr/>
        </p:nvSpPr>
        <p:spPr>
          <a:xfrm>
            <a:off x="1244600" y="4452938"/>
            <a:ext cx="2689225" cy="347663"/>
          </a:xfrm>
          <a:prstGeom prst="rect">
            <a:avLst/>
          </a:prstGeom>
        </p:spPr>
        <p:txBody>
          <a:bodyPr vert="horz" wrap="square" lIns="0" tIns="29845" rIns="0" bIns="0" rtlCol="0">
            <a:spAutoFit/>
          </a:bodyPr>
          <a:p>
            <a:pPr marL="12700" indent="90805" eaLnBrk="1" hangingPunct="1">
              <a:lnSpc>
                <a:spcPts val="1215"/>
              </a:lnSpc>
              <a:spcBef>
                <a:spcPts val="240"/>
              </a:spcBef>
              <a:buNone/>
            </a:pPr>
            <a:r>
              <a:rPr lang="zh-CN" altLang="x-none" sz="1100">
                <a:solidFill>
                  <a:srgbClr val="FFFFFF"/>
                </a:solidFill>
                <a:latin typeface="Candara" panose="020E0502030303020204" pitchFamily="34" charset="0"/>
                <a:cs typeface="Candara" panose="020E0502030303020204" pitchFamily="34" charset="0"/>
              </a:rPr>
              <a:t>When the TLS handshake has finished, the  client may then initiate the first HTTP request</a:t>
            </a:r>
            <a:endParaRPr lang="zh-CN" altLang="x-none" sz="1100" dirty="0">
              <a:latin typeface="Candara" panose="020E0502030303020204" pitchFamily="34" charset="0"/>
              <a:ea typeface="Candara" panose="020E0502030303020204" pitchFamily="34" charset="0"/>
            </a:endParaRPr>
          </a:p>
        </p:txBody>
      </p:sp>
      <p:pic>
        <p:nvPicPr>
          <p:cNvPr id="25609" name="object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0300" y="5267325"/>
            <a:ext cx="2916238" cy="9572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" name="object 10"/>
          <p:cNvSpPr txBox="1"/>
          <p:nvPr/>
        </p:nvSpPr>
        <p:spPr>
          <a:xfrm>
            <a:off x="1270000" y="5556250"/>
            <a:ext cx="2638425" cy="347663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R="0" algn="ctr" defTabSz="914400" eaLnBrk="1" fontAlgn="auto" hangingPunct="1">
              <a:lnSpc>
                <a:spcPts val="1265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sz="1100" kern="1200" cap="none" spc="-5" normalizeH="0" baseline="0" noProof="0" dirty="0">
                <a:solidFill>
                  <a:srgbClr val="FFFFFF"/>
                </a:solidFill>
                <a:latin typeface="Candara" panose="020E0502030303020204"/>
                <a:ea typeface="+mn-ea"/>
                <a:cs typeface="Candara" panose="020E0502030303020204"/>
              </a:rPr>
              <a:t>All</a:t>
            </a:r>
            <a:r>
              <a:rPr kumimoji="0" sz="1100" kern="1200" cap="none" spc="-20" normalizeH="0" baseline="0" noProof="0" dirty="0">
                <a:solidFill>
                  <a:srgbClr val="FFFFFF"/>
                </a:solidFill>
                <a:latin typeface="Candara" panose="020E0502030303020204"/>
                <a:ea typeface="+mn-ea"/>
                <a:cs typeface="Candara" panose="020E0502030303020204"/>
              </a:rPr>
              <a:t> </a:t>
            </a:r>
            <a:r>
              <a:rPr kumimoji="0" sz="1100" kern="1200" cap="none" spc="0" normalizeH="0" baseline="0" noProof="0" dirty="0">
                <a:solidFill>
                  <a:srgbClr val="FFFFFF"/>
                </a:solidFill>
                <a:latin typeface="Candara" panose="020E0502030303020204"/>
                <a:ea typeface="+mn-ea"/>
                <a:cs typeface="Candara" panose="020E0502030303020204"/>
              </a:rPr>
              <a:t>HTTP</a:t>
            </a:r>
            <a:r>
              <a:rPr kumimoji="0" sz="1100" kern="1200" cap="none" spc="-10" normalizeH="0" baseline="0" noProof="0" dirty="0">
                <a:solidFill>
                  <a:srgbClr val="FFFFFF"/>
                </a:solidFill>
                <a:latin typeface="Candara" panose="020E0502030303020204"/>
                <a:ea typeface="+mn-ea"/>
                <a:cs typeface="Candara" panose="020E0502030303020204"/>
              </a:rPr>
              <a:t> </a:t>
            </a:r>
            <a:r>
              <a:rPr kumimoji="0" sz="1100" kern="1200" cap="none" spc="0" normalizeH="0" baseline="0" noProof="0" dirty="0">
                <a:solidFill>
                  <a:srgbClr val="FFFFFF"/>
                </a:solidFill>
                <a:latin typeface="Candara" panose="020E0502030303020204"/>
                <a:ea typeface="+mn-ea"/>
                <a:cs typeface="Candara" panose="020E0502030303020204"/>
              </a:rPr>
              <a:t>data</a:t>
            </a:r>
            <a:r>
              <a:rPr kumimoji="0" sz="1100" kern="1200" cap="none" spc="-20" normalizeH="0" baseline="0" noProof="0" dirty="0">
                <a:solidFill>
                  <a:srgbClr val="FFFFFF"/>
                </a:solidFill>
                <a:latin typeface="Candara" panose="020E0502030303020204"/>
                <a:ea typeface="+mn-ea"/>
                <a:cs typeface="Candara" panose="020E0502030303020204"/>
              </a:rPr>
              <a:t> </a:t>
            </a:r>
            <a:r>
              <a:rPr kumimoji="0" sz="1100" kern="1200" cap="none" spc="0" normalizeH="0" baseline="0" noProof="0" dirty="0">
                <a:solidFill>
                  <a:srgbClr val="FFFFFF"/>
                </a:solidFill>
                <a:latin typeface="Candara" panose="020E0502030303020204"/>
                <a:ea typeface="+mn-ea"/>
                <a:cs typeface="Candara" panose="020E0502030303020204"/>
              </a:rPr>
              <a:t>is</a:t>
            </a:r>
            <a:r>
              <a:rPr kumimoji="0" sz="1100" kern="1200" cap="none" spc="-10" normalizeH="0" baseline="0" noProof="0" dirty="0">
                <a:solidFill>
                  <a:srgbClr val="FFFFFF"/>
                </a:solidFill>
                <a:latin typeface="Candara" panose="020E0502030303020204"/>
                <a:ea typeface="+mn-ea"/>
                <a:cs typeface="Candara" panose="020E0502030303020204"/>
              </a:rPr>
              <a:t> </a:t>
            </a:r>
            <a:r>
              <a:rPr kumimoji="0" sz="1100" kern="1200" cap="none" spc="0" normalizeH="0" baseline="0" noProof="0" dirty="0">
                <a:solidFill>
                  <a:srgbClr val="FFFFFF"/>
                </a:solidFill>
                <a:latin typeface="Candara" panose="020E0502030303020204"/>
                <a:ea typeface="+mn-ea"/>
                <a:cs typeface="Candara" panose="020E0502030303020204"/>
              </a:rPr>
              <a:t>to</a:t>
            </a:r>
            <a:r>
              <a:rPr kumimoji="0" sz="1100" kern="1200" cap="none" spc="-10" normalizeH="0" baseline="0" noProof="0" dirty="0">
                <a:solidFill>
                  <a:srgbClr val="FFFFFF"/>
                </a:solidFill>
                <a:latin typeface="Candara" panose="020E0502030303020204"/>
                <a:ea typeface="+mn-ea"/>
                <a:cs typeface="Candara" panose="020E0502030303020204"/>
              </a:rPr>
              <a:t> </a:t>
            </a:r>
            <a:r>
              <a:rPr kumimoji="0" sz="1100" kern="1200" cap="none" spc="0" normalizeH="0" baseline="0" noProof="0" dirty="0">
                <a:solidFill>
                  <a:srgbClr val="FFFFFF"/>
                </a:solidFill>
                <a:latin typeface="Candara" panose="020E0502030303020204"/>
                <a:ea typeface="+mn-ea"/>
                <a:cs typeface="Candara" panose="020E0502030303020204"/>
              </a:rPr>
              <a:t>be</a:t>
            </a:r>
            <a:r>
              <a:rPr kumimoji="0" sz="1100" kern="1200" cap="none" spc="-10" normalizeH="0" baseline="0" noProof="0" dirty="0">
                <a:solidFill>
                  <a:srgbClr val="FFFFFF"/>
                </a:solidFill>
                <a:latin typeface="Candara" panose="020E0502030303020204"/>
                <a:ea typeface="+mn-ea"/>
                <a:cs typeface="Candara" panose="020E0502030303020204"/>
              </a:rPr>
              <a:t> </a:t>
            </a:r>
            <a:r>
              <a:rPr kumimoji="0" sz="1100" kern="1200" cap="none" spc="0" normalizeH="0" baseline="0" noProof="0" dirty="0">
                <a:solidFill>
                  <a:srgbClr val="FFFFFF"/>
                </a:solidFill>
                <a:latin typeface="Candara" panose="020E0502030303020204"/>
                <a:ea typeface="+mn-ea"/>
                <a:cs typeface="Candara" panose="020E0502030303020204"/>
              </a:rPr>
              <a:t>sent</a:t>
            </a:r>
            <a:r>
              <a:rPr kumimoji="0" sz="1100" kern="1200" cap="none" spc="-15" normalizeH="0" baseline="0" noProof="0" dirty="0">
                <a:solidFill>
                  <a:srgbClr val="FFFFFF"/>
                </a:solidFill>
                <a:latin typeface="Candara" panose="020E0502030303020204"/>
                <a:ea typeface="+mn-ea"/>
                <a:cs typeface="Candara" panose="020E0502030303020204"/>
              </a:rPr>
              <a:t> </a:t>
            </a:r>
            <a:r>
              <a:rPr kumimoji="0" sz="1100" kern="1200" cap="none" spc="0" normalizeH="0" baseline="0" noProof="0" dirty="0">
                <a:solidFill>
                  <a:srgbClr val="FFFFFF"/>
                </a:solidFill>
                <a:latin typeface="Candara" panose="020E0502030303020204"/>
                <a:ea typeface="+mn-ea"/>
                <a:cs typeface="Candara" panose="020E0502030303020204"/>
              </a:rPr>
              <a:t>as </a:t>
            </a:r>
            <a:r>
              <a:rPr kumimoji="0" sz="1100" kern="1200" cap="none" spc="-5" normalizeH="0" baseline="0" noProof="0" dirty="0">
                <a:solidFill>
                  <a:srgbClr val="FFFFFF"/>
                </a:solidFill>
                <a:latin typeface="Candara" panose="020E0502030303020204"/>
                <a:ea typeface="+mn-ea"/>
                <a:cs typeface="Candara" panose="020E0502030303020204"/>
              </a:rPr>
              <a:t>TLS</a:t>
            </a:r>
            <a:r>
              <a:rPr kumimoji="0" sz="1100" kern="1200" cap="none" spc="-20" normalizeH="0" baseline="0" noProof="0" dirty="0">
                <a:solidFill>
                  <a:srgbClr val="FFFFFF"/>
                </a:solidFill>
                <a:latin typeface="Candara" panose="020E0502030303020204"/>
                <a:ea typeface="+mn-ea"/>
                <a:cs typeface="Candara" panose="020E0502030303020204"/>
              </a:rPr>
              <a:t> </a:t>
            </a:r>
            <a:r>
              <a:rPr kumimoji="0" sz="1100" kern="1200" cap="none" spc="0" normalizeH="0" baseline="0" noProof="0" dirty="0">
                <a:solidFill>
                  <a:srgbClr val="FFFFFF"/>
                </a:solidFill>
                <a:latin typeface="Candara" panose="020E0502030303020204"/>
                <a:ea typeface="+mn-ea"/>
                <a:cs typeface="Candara" panose="020E0502030303020204"/>
              </a:rPr>
              <a:t>application</a:t>
            </a:r>
            <a:endParaRPr kumimoji="0" sz="1100" kern="1200" cap="none" spc="0" normalizeH="0" baseline="0" noProof="0">
              <a:latin typeface="Candara" panose="020E0502030303020204"/>
              <a:ea typeface="+mn-ea"/>
              <a:cs typeface="Candara" panose="020E0502030303020204"/>
            </a:endParaRPr>
          </a:p>
          <a:p>
            <a:pPr marR="0" algn="ctr" defTabSz="914400" eaLnBrk="1" fontAlgn="auto" hangingPunct="1">
              <a:lnSpc>
                <a:spcPts val="126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sz="1100" kern="1200" cap="none" spc="0" normalizeH="0" baseline="0" noProof="0" dirty="0">
                <a:solidFill>
                  <a:srgbClr val="FFFFFF"/>
                </a:solidFill>
                <a:latin typeface="Candara" panose="020E0502030303020204"/>
                <a:ea typeface="+mn-ea"/>
                <a:cs typeface="Candara" panose="020E0502030303020204"/>
              </a:rPr>
              <a:t>data</a:t>
            </a:r>
            <a:endParaRPr kumimoji="0" sz="1100" kern="1200" cap="none" spc="0" normalizeH="0" baseline="0" noProof="0">
              <a:latin typeface="Candara" panose="020E0502030303020204"/>
              <a:ea typeface="+mn-ea"/>
              <a:cs typeface="Candara" panose="020E0502030303020204"/>
            </a:endParaRPr>
          </a:p>
        </p:txBody>
      </p:sp>
      <p:sp>
        <p:nvSpPr>
          <p:cNvPr id="25611" name="object 11"/>
          <p:cNvSpPr/>
          <p:nvPr/>
        </p:nvSpPr>
        <p:spPr>
          <a:xfrm>
            <a:off x="4684713" y="1600200"/>
            <a:ext cx="3644900" cy="4867275"/>
          </a:xfrm>
          <a:custGeom>
            <a:avLst/>
            <a:gdLst/>
            <a:ahLst/>
            <a:cxnLst/>
            <a:pathLst>
              <a:path w="3644265" h="4867910">
                <a:moveTo>
                  <a:pt x="3643884" y="364363"/>
                </a:moveTo>
                <a:lnTo>
                  <a:pt x="3640544" y="314934"/>
                </a:lnTo>
                <a:lnTo>
                  <a:pt x="3630853" y="267525"/>
                </a:lnTo>
                <a:lnTo>
                  <a:pt x="3615232" y="222567"/>
                </a:lnTo>
                <a:lnTo>
                  <a:pt x="3594112" y="180492"/>
                </a:lnTo>
                <a:lnTo>
                  <a:pt x="3567938" y="141744"/>
                </a:lnTo>
                <a:lnTo>
                  <a:pt x="3537140" y="106756"/>
                </a:lnTo>
                <a:lnTo>
                  <a:pt x="3502139" y="75946"/>
                </a:lnTo>
                <a:lnTo>
                  <a:pt x="3463391" y="49771"/>
                </a:lnTo>
                <a:lnTo>
                  <a:pt x="3421316" y="28651"/>
                </a:lnTo>
                <a:lnTo>
                  <a:pt x="3376358" y="13030"/>
                </a:lnTo>
                <a:lnTo>
                  <a:pt x="3328949" y="3340"/>
                </a:lnTo>
                <a:lnTo>
                  <a:pt x="3279521" y="0"/>
                </a:lnTo>
                <a:lnTo>
                  <a:pt x="364363" y="0"/>
                </a:lnTo>
                <a:lnTo>
                  <a:pt x="314921" y="3340"/>
                </a:lnTo>
                <a:lnTo>
                  <a:pt x="267512" y="13030"/>
                </a:lnTo>
                <a:lnTo>
                  <a:pt x="222554" y="28651"/>
                </a:lnTo>
                <a:lnTo>
                  <a:pt x="180479" y="49771"/>
                </a:lnTo>
                <a:lnTo>
                  <a:pt x="141732" y="75946"/>
                </a:lnTo>
                <a:lnTo>
                  <a:pt x="106743" y="106756"/>
                </a:lnTo>
                <a:lnTo>
                  <a:pt x="75933" y="141744"/>
                </a:lnTo>
                <a:lnTo>
                  <a:pt x="49758" y="180492"/>
                </a:lnTo>
                <a:lnTo>
                  <a:pt x="28638" y="222567"/>
                </a:lnTo>
                <a:lnTo>
                  <a:pt x="13017" y="267525"/>
                </a:lnTo>
                <a:lnTo>
                  <a:pt x="3327" y="314934"/>
                </a:lnTo>
                <a:lnTo>
                  <a:pt x="0" y="364363"/>
                </a:lnTo>
                <a:lnTo>
                  <a:pt x="0" y="4503267"/>
                </a:lnTo>
                <a:lnTo>
                  <a:pt x="3327" y="4552721"/>
                </a:lnTo>
                <a:lnTo>
                  <a:pt x="13017" y="4600143"/>
                </a:lnTo>
                <a:lnTo>
                  <a:pt x="28638" y="4645114"/>
                </a:lnTo>
                <a:lnTo>
                  <a:pt x="49758" y="4687189"/>
                </a:lnTo>
                <a:lnTo>
                  <a:pt x="75933" y="4725936"/>
                </a:lnTo>
                <a:lnTo>
                  <a:pt x="106743" y="4760938"/>
                </a:lnTo>
                <a:lnTo>
                  <a:pt x="141732" y="4791735"/>
                </a:lnTo>
                <a:lnTo>
                  <a:pt x="180479" y="4817910"/>
                </a:lnTo>
                <a:lnTo>
                  <a:pt x="222554" y="4839030"/>
                </a:lnTo>
                <a:lnTo>
                  <a:pt x="267512" y="4854651"/>
                </a:lnTo>
                <a:lnTo>
                  <a:pt x="314921" y="4864341"/>
                </a:lnTo>
                <a:lnTo>
                  <a:pt x="364363" y="4867656"/>
                </a:lnTo>
                <a:lnTo>
                  <a:pt x="3279521" y="4867656"/>
                </a:lnTo>
                <a:lnTo>
                  <a:pt x="3328949" y="4864341"/>
                </a:lnTo>
                <a:lnTo>
                  <a:pt x="3376358" y="4854651"/>
                </a:lnTo>
                <a:lnTo>
                  <a:pt x="3421316" y="4839030"/>
                </a:lnTo>
                <a:lnTo>
                  <a:pt x="3463391" y="4817910"/>
                </a:lnTo>
                <a:lnTo>
                  <a:pt x="3502139" y="4791735"/>
                </a:lnTo>
                <a:lnTo>
                  <a:pt x="3537140" y="4760938"/>
                </a:lnTo>
                <a:lnTo>
                  <a:pt x="3567938" y="4725936"/>
                </a:lnTo>
                <a:lnTo>
                  <a:pt x="3594112" y="4687189"/>
                </a:lnTo>
                <a:lnTo>
                  <a:pt x="3615232" y="4645114"/>
                </a:lnTo>
                <a:lnTo>
                  <a:pt x="3630853" y="4600143"/>
                </a:lnTo>
                <a:lnTo>
                  <a:pt x="3640544" y="4552721"/>
                </a:lnTo>
                <a:lnTo>
                  <a:pt x="3643884" y="4503267"/>
                </a:lnTo>
                <a:lnTo>
                  <a:pt x="3643884" y="364363"/>
                </a:lnTo>
                <a:close/>
              </a:path>
            </a:pathLst>
          </a:custGeom>
          <a:solidFill>
            <a:srgbClr val="DBD4ED">
              <a:alpha val="100000"/>
            </a:srgbClr>
          </a:solidFill>
          <a:ln w="9525">
            <a:noFill/>
          </a:ln>
        </p:spPr>
        <p:txBody>
          <a:bodyPr/>
          <a:p>
            <a:endParaRPr lang="en-US"/>
          </a:p>
        </p:txBody>
      </p:sp>
      <p:sp>
        <p:nvSpPr>
          <p:cNvPr id="12" name="object 12"/>
          <p:cNvSpPr txBox="1"/>
          <p:nvPr/>
        </p:nvSpPr>
        <p:spPr>
          <a:xfrm>
            <a:off x="4872038" y="1741488"/>
            <a:ext cx="3268663" cy="1104900"/>
          </a:xfrm>
          <a:prstGeom prst="rect">
            <a:avLst/>
          </a:prstGeom>
        </p:spPr>
        <p:txBody>
          <a:bodyPr vert="horz" wrap="square" lIns="0" tIns="50165" rIns="0" bIns="0" rtlCol="0">
            <a:spAutoFit/>
          </a:bodyPr>
          <a:p>
            <a:pPr marL="11430" algn="ctr" eaLnBrk="1" hangingPunct="1">
              <a:lnSpc>
                <a:spcPts val="2750"/>
              </a:lnSpc>
              <a:spcBef>
                <a:spcPts val="400"/>
              </a:spcBef>
              <a:buNone/>
            </a:pPr>
            <a:r>
              <a:rPr lang="zh-CN" altLang="x-none" sz="2500">
                <a:latin typeface="Candara" panose="020E0502030303020204" pitchFamily="34" charset="0"/>
                <a:cs typeface="Candara" panose="020E0502030303020204" pitchFamily="34" charset="0"/>
              </a:rPr>
              <a:t>There are three levels of  awareness of a  connection in HTTPS:</a:t>
            </a:r>
            <a:endParaRPr lang="zh-CN" altLang="x-none" sz="2500" dirty="0">
              <a:latin typeface="Candara" panose="020E0502030303020204" pitchFamily="34" charset="0"/>
              <a:ea typeface="Candara" panose="020E0502030303020204" pitchFamily="34" charset="0"/>
            </a:endParaRPr>
          </a:p>
        </p:txBody>
      </p:sp>
      <p:grpSp>
        <p:nvGrpSpPr>
          <p:cNvPr id="25613" name="object 13"/>
          <p:cNvGrpSpPr/>
          <p:nvPr/>
        </p:nvGrpSpPr>
        <p:grpSpPr>
          <a:xfrm>
            <a:off x="5048250" y="3060700"/>
            <a:ext cx="2916238" cy="2060575"/>
            <a:chOff x="5049011" y="3060192"/>
            <a:chExt cx="2915920" cy="2060575"/>
          </a:xfrm>
        </p:grpSpPr>
        <p:pic>
          <p:nvPicPr>
            <p:cNvPr id="25617" name="object 1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49011" y="3060192"/>
              <a:ext cx="2915412" cy="957072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25618" name="object 1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049011" y="4163568"/>
              <a:ext cx="2915412" cy="957071"/>
            </a:xfrm>
            <a:prstGeom prst="rect">
              <a:avLst/>
            </a:prstGeom>
            <a:noFill/>
            <a:ln w="9525">
              <a:noFill/>
            </a:ln>
          </p:spPr>
        </p:pic>
      </p:grpSp>
      <p:sp>
        <p:nvSpPr>
          <p:cNvPr id="16" name="object 16"/>
          <p:cNvSpPr txBox="1"/>
          <p:nvPr/>
        </p:nvSpPr>
        <p:spPr>
          <a:xfrm>
            <a:off x="5092700" y="3073400"/>
            <a:ext cx="2820988" cy="1763713"/>
          </a:xfrm>
          <a:prstGeom prst="rect">
            <a:avLst/>
          </a:prstGeom>
        </p:spPr>
        <p:txBody>
          <a:bodyPr vert="horz" wrap="square" lIns="0" tIns="29845" rIns="0" bIns="0" rtlCol="0">
            <a:spAutoFit/>
          </a:bodyPr>
          <a:p>
            <a:pPr marL="12700" eaLnBrk="1" hangingPunct="1">
              <a:lnSpc>
                <a:spcPts val="1215"/>
              </a:lnSpc>
              <a:spcBef>
                <a:spcPts val="240"/>
              </a:spcBef>
              <a:buNone/>
            </a:pPr>
            <a:r>
              <a:rPr lang="zh-CN" altLang="x-none" sz="1100">
                <a:solidFill>
                  <a:srgbClr val="FFFFFF"/>
                </a:solidFill>
                <a:latin typeface="Candara" panose="020E0502030303020204" pitchFamily="34" charset="0"/>
                <a:cs typeface="Candara" panose="020E0502030303020204" pitchFamily="34" charset="0"/>
              </a:rPr>
              <a:t>At the HTTP level, an HTTP client requests a  connection to an HTTP server by sending a  connection request to the next lowest layer</a:t>
            </a:r>
            <a:endParaRPr lang="zh-CN" altLang="x-none" sz="1100" dirty="0">
              <a:latin typeface="Candara" panose="020E0502030303020204" pitchFamily="34" charset="0"/>
              <a:cs typeface="Candara" panose="020E0502030303020204" pitchFamily="34" charset="0"/>
            </a:endParaRPr>
          </a:p>
          <a:p>
            <a:pPr marL="12700" eaLnBrk="1" hangingPunct="1">
              <a:lnSpc>
                <a:spcPts val="975"/>
              </a:lnSpc>
              <a:spcBef>
                <a:spcPts val="490"/>
              </a:spcBef>
              <a:buSzPct val="89000"/>
              <a:buChar char="•"/>
            </a:pPr>
            <a:r>
              <a:rPr lang="zh-CN" altLang="x-none" sz="900">
                <a:solidFill>
                  <a:srgbClr val="FFFFFF"/>
                </a:solidFill>
                <a:latin typeface="Candara" panose="020E0502030303020204" pitchFamily="34" charset="0"/>
                <a:cs typeface="Candara" panose="020E0502030303020204" pitchFamily="34" charset="0"/>
              </a:rPr>
              <a:t>Typically the next lowest layer is TCP, but is may also be  TLS/SSL</a:t>
            </a:r>
            <a:endParaRPr lang="zh-CN" altLang="x-none" sz="900" dirty="0">
              <a:latin typeface="Candara" panose="020E0502030303020204" pitchFamily="34" charset="0"/>
              <a:cs typeface="Candara" panose="020E0502030303020204" pitchFamily="34" charset="0"/>
            </a:endParaRPr>
          </a:p>
          <a:p>
            <a:pPr marL="12700" eaLnBrk="1" hangingPunct="1">
              <a:buClr>
                <a:srgbClr val="FFFFFF"/>
              </a:buClr>
              <a:buFont typeface="Candara" panose="020E0502030303020204" pitchFamily="34" charset="0"/>
              <a:buChar char="•"/>
            </a:pPr>
            <a:endParaRPr lang="zh-CN" altLang="x-none" sz="900" dirty="0">
              <a:latin typeface="Candara" panose="020E0502030303020204" pitchFamily="34" charset="0"/>
              <a:cs typeface="Candara" panose="020E0502030303020204" pitchFamily="34" charset="0"/>
            </a:endParaRPr>
          </a:p>
          <a:p>
            <a:pPr marL="12700" eaLnBrk="1" hangingPunct="1">
              <a:spcBef>
                <a:spcPts val="50"/>
              </a:spcBef>
              <a:buClr>
                <a:srgbClr val="FFFFFF"/>
              </a:buClr>
              <a:buFont typeface="Candara" panose="020E0502030303020204" pitchFamily="34" charset="0"/>
              <a:buChar char="•"/>
            </a:pPr>
            <a:endParaRPr lang="zh-CN" altLang="x-none" sz="1200" dirty="0">
              <a:latin typeface="Candara" panose="020E0502030303020204" pitchFamily="34" charset="0"/>
              <a:cs typeface="Candara" panose="020E0502030303020204" pitchFamily="34" charset="0"/>
            </a:endParaRPr>
          </a:p>
          <a:p>
            <a:pPr marL="12700" eaLnBrk="1" hangingPunct="1">
              <a:lnSpc>
                <a:spcPts val="1215"/>
              </a:lnSpc>
              <a:buNone/>
            </a:pPr>
            <a:r>
              <a:rPr lang="zh-CN" altLang="x-none" sz="1100">
                <a:solidFill>
                  <a:srgbClr val="FFFFFF"/>
                </a:solidFill>
                <a:latin typeface="Candara" panose="020E0502030303020204" pitchFamily="34" charset="0"/>
                <a:cs typeface="Candara" panose="020E0502030303020204" pitchFamily="34" charset="0"/>
              </a:rPr>
              <a:t>At the level of TLS, a session is established  between a TLS client and a TLS server</a:t>
            </a:r>
            <a:endParaRPr lang="zh-CN" altLang="x-none" sz="1100" dirty="0">
              <a:latin typeface="Candara" panose="020E0502030303020204" pitchFamily="34" charset="0"/>
              <a:cs typeface="Candara" panose="020E0502030303020204" pitchFamily="34" charset="0"/>
            </a:endParaRPr>
          </a:p>
          <a:p>
            <a:pPr marL="12700" eaLnBrk="1" hangingPunct="1">
              <a:lnSpc>
                <a:spcPts val="975"/>
              </a:lnSpc>
              <a:spcBef>
                <a:spcPts val="490"/>
              </a:spcBef>
              <a:buSzPct val="89000"/>
              <a:buChar char="•"/>
            </a:pPr>
            <a:r>
              <a:rPr lang="zh-CN" altLang="x-none" sz="900">
                <a:solidFill>
                  <a:srgbClr val="FFFFFF"/>
                </a:solidFill>
                <a:latin typeface="Candara" panose="020E0502030303020204" pitchFamily="34" charset="0"/>
                <a:cs typeface="Candara" panose="020E0502030303020204" pitchFamily="34" charset="0"/>
              </a:rPr>
              <a:t>This session can support one or more connections at any  time</a:t>
            </a:r>
            <a:endParaRPr lang="zh-CN" altLang="x-none" sz="900" dirty="0">
              <a:latin typeface="Candara" panose="020E0502030303020204" pitchFamily="34" charset="0"/>
              <a:ea typeface="Candara" panose="020E0502030303020204" pitchFamily="34" charset="0"/>
            </a:endParaRPr>
          </a:p>
        </p:txBody>
      </p:sp>
      <p:pic>
        <p:nvPicPr>
          <p:cNvPr id="25615" name="object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48250" y="5267325"/>
            <a:ext cx="2916238" cy="9572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8" name="object 18"/>
          <p:cNvSpPr txBox="1"/>
          <p:nvPr/>
        </p:nvSpPr>
        <p:spPr>
          <a:xfrm>
            <a:off x="5126038" y="5402263"/>
            <a:ext cx="2760663" cy="654050"/>
          </a:xfrm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p>
            <a:pPr marL="12700" algn="ctr" eaLnBrk="1" hangingPunct="1">
              <a:lnSpc>
                <a:spcPct val="92000"/>
              </a:lnSpc>
              <a:spcBef>
                <a:spcPts val="215"/>
              </a:spcBef>
              <a:buNone/>
            </a:pPr>
            <a:r>
              <a:rPr lang="zh-CN" altLang="x-none" sz="1100">
                <a:solidFill>
                  <a:srgbClr val="FFFFFF"/>
                </a:solidFill>
                <a:latin typeface="Candara" panose="020E0502030303020204" pitchFamily="34" charset="0"/>
                <a:cs typeface="Candara" panose="020E0502030303020204" pitchFamily="34" charset="0"/>
              </a:rPr>
              <a:t>A TLS request to establish a connection begins  with the establishment of a TCP connection  between the TCP entity on the client side and  the TCP entity on the server side</a:t>
            </a:r>
            <a:endParaRPr lang="zh-CN" altLang="x-none" sz="1100" dirty="0">
              <a:latin typeface="Candara" panose="020E0502030303020204" pitchFamily="34" charset="0"/>
              <a:ea typeface="Candara" panose="020E0502030303020204" pitchFamily="34" charset="0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49425" y="247650"/>
            <a:ext cx="5646738" cy="847725"/>
          </a:xfr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sz="5400" b="0" i="0" u="none" strike="noStrike" kern="0" cap="none" spc="-5" normalizeH="0" baseline="0" noProof="0" dirty="0">
                <a:ln>
                  <a:noFill/>
                </a:ln>
                <a:solidFill>
                  <a:srgbClr val="2E1F57"/>
                </a:solidFill>
                <a:effectLst/>
                <a:uLnTx/>
                <a:uFillTx/>
                <a:latin typeface="Candara" panose="020E0502030303020204"/>
                <a:ea typeface="+mj-ea"/>
                <a:cs typeface="Candara" panose="020E0502030303020204"/>
              </a:rPr>
              <a:t>Connection</a:t>
            </a:r>
            <a:r>
              <a:rPr kumimoji="0" sz="5400" b="0" i="0" u="none" strike="noStrike" kern="0" cap="none" spc="-105" normalizeH="0" baseline="0" noProof="0" dirty="0">
                <a:ln>
                  <a:noFill/>
                </a:ln>
                <a:solidFill>
                  <a:srgbClr val="2E1F57"/>
                </a:solidFill>
                <a:effectLst/>
                <a:uLnTx/>
                <a:uFillTx/>
                <a:latin typeface="Candara" panose="020E0502030303020204"/>
                <a:ea typeface="+mj-ea"/>
                <a:cs typeface="Candara" panose="020E0502030303020204"/>
              </a:rPr>
              <a:t> </a:t>
            </a:r>
            <a:r>
              <a:rPr kumimoji="0" sz="5400" b="0" i="0" u="none" strike="noStrike" kern="0" cap="none" spc="-5" normalizeH="0" baseline="0" noProof="0" dirty="0">
                <a:ln>
                  <a:noFill/>
                </a:ln>
                <a:solidFill>
                  <a:srgbClr val="2E1F57"/>
                </a:solidFill>
                <a:effectLst/>
                <a:uLnTx/>
                <a:uFillTx/>
                <a:latin typeface="Candara" panose="020E0502030303020204"/>
                <a:ea typeface="+mj-ea"/>
                <a:cs typeface="Candara" panose="020E0502030303020204"/>
              </a:rPr>
              <a:t>Closure</a:t>
            </a:r>
            <a:endParaRPr kumimoji="0" sz="5400" b="0" i="0" u="none" strike="noStrike" kern="0" cap="none" spc="-5" normalizeH="0" baseline="0" noProof="0" dirty="0">
              <a:ln>
                <a:noFill/>
              </a:ln>
              <a:solidFill>
                <a:srgbClr val="2E1F57"/>
              </a:solidFill>
              <a:effectLst/>
              <a:uLnTx/>
              <a:uFillTx/>
              <a:latin typeface="Candara" panose="020E0502030303020204"/>
              <a:ea typeface="+mj-ea"/>
              <a:cs typeface="Candara" panose="020E0502030303020204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71538" y="1717675"/>
            <a:ext cx="7391400" cy="4765675"/>
          </a:xfrm>
          <a:prstGeom prst="rect">
            <a:avLst/>
          </a:prstGeom>
        </p:spPr>
        <p:txBody>
          <a:bodyPr vert="horz" wrap="square" lIns="0" tIns="78740" rIns="0" bIns="0" rtlCol="0">
            <a:spAutoFit/>
          </a:bodyPr>
          <a:p>
            <a:pPr marL="355600" indent="-342900" defTabSz="914400" eaLnBrk="1" hangingPunct="1">
              <a:lnSpc>
                <a:spcPct val="80000"/>
              </a:lnSpc>
              <a:spcBef>
                <a:spcPts val="625"/>
              </a:spcBef>
              <a:buClr>
                <a:srgbClr val="B9ABE2"/>
              </a:buClr>
              <a:buChar char="•"/>
              <a:tabLst>
                <a:tab pos="355600" algn="l"/>
              </a:tabLst>
            </a:pPr>
            <a:r>
              <a:rPr lang="zh-CN" altLang="x-none" sz="2200">
                <a:solidFill>
                  <a:srgbClr val="2E1F57"/>
                </a:solidFill>
                <a:latin typeface="Candara" panose="020E0502030303020204" pitchFamily="34" charset="0"/>
                <a:cs typeface="Candara" panose="020E0502030303020204" pitchFamily="34" charset="0"/>
              </a:rPr>
              <a:t>An HTTP client or server can indicate the closing of a  connection by including the line </a:t>
            </a:r>
            <a:r>
              <a:rPr lang="zh-CN" altLang="x-none" sz="2200">
                <a:solidFill>
                  <a:srgbClr val="2E1F5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Connection: close </a:t>
            </a:r>
            <a:r>
              <a:rPr lang="zh-CN" altLang="x-none" sz="2200">
                <a:solidFill>
                  <a:srgbClr val="2E1F57"/>
                </a:solidFill>
                <a:latin typeface="Candara" panose="020E0502030303020204" pitchFamily="34" charset="0"/>
                <a:cs typeface="Candara" panose="020E0502030303020204" pitchFamily="34" charset="0"/>
              </a:rPr>
              <a:t>in  an HTTP record</a:t>
            </a:r>
            <a:endParaRPr lang="zh-CN" altLang="x-none" sz="2200" dirty="0">
              <a:latin typeface="Candara" panose="020E0502030303020204" pitchFamily="34" charset="0"/>
              <a:cs typeface="Candara" panose="020E0502030303020204" pitchFamily="34" charset="0"/>
            </a:endParaRPr>
          </a:p>
          <a:p>
            <a:pPr marL="355600" indent="-342900" defTabSz="914400" eaLnBrk="1" hangingPunct="1">
              <a:spcBef>
                <a:spcPts val="15"/>
              </a:spcBef>
              <a:buClr>
                <a:srgbClr val="B9ABE2"/>
              </a:buClr>
              <a:buFont typeface="Candara" panose="020E0502030303020204" pitchFamily="34" charset="0"/>
              <a:buChar char="•"/>
              <a:tabLst>
                <a:tab pos="355600" algn="l"/>
              </a:tabLst>
            </a:pPr>
            <a:endParaRPr lang="zh-CN" altLang="x-none" sz="1900" dirty="0">
              <a:latin typeface="Candara" panose="020E0502030303020204" pitchFamily="34" charset="0"/>
              <a:cs typeface="Candara" panose="020E0502030303020204" pitchFamily="34" charset="0"/>
            </a:endParaRPr>
          </a:p>
          <a:p>
            <a:pPr marL="355600" indent="-342900" algn="just" defTabSz="914400" eaLnBrk="1" hangingPunct="1">
              <a:lnSpc>
                <a:spcPts val="2115"/>
              </a:lnSpc>
              <a:buClr>
                <a:srgbClr val="B9ABE2"/>
              </a:buClr>
              <a:buChar char="•"/>
              <a:tabLst>
                <a:tab pos="355600" algn="l"/>
              </a:tabLst>
            </a:pPr>
            <a:r>
              <a:rPr lang="zh-CN" altLang="x-none" sz="2200">
                <a:solidFill>
                  <a:srgbClr val="2E1F57"/>
                </a:solidFill>
                <a:latin typeface="Candara" panose="020E0502030303020204" pitchFamily="34" charset="0"/>
                <a:cs typeface="Candara" panose="020E0502030303020204" pitchFamily="34" charset="0"/>
              </a:rPr>
              <a:t>The closure of an HTTPS connection requires that TLS close  the connection with the peer TLS entity on the remote side,  which will involve closing the underlying TCP connection</a:t>
            </a:r>
            <a:endParaRPr lang="zh-CN" altLang="x-none" sz="2200" dirty="0">
              <a:latin typeface="Candara" panose="020E0502030303020204" pitchFamily="34" charset="0"/>
              <a:cs typeface="Candara" panose="020E0502030303020204" pitchFamily="34" charset="0"/>
            </a:endParaRPr>
          </a:p>
          <a:p>
            <a:pPr marL="355600" indent="-342900" defTabSz="914400" eaLnBrk="1" hangingPunct="1">
              <a:spcBef>
                <a:spcPts val="40"/>
              </a:spcBef>
              <a:buClr>
                <a:srgbClr val="B9ABE2"/>
              </a:buClr>
              <a:buFont typeface="Candara" panose="020E0502030303020204" pitchFamily="34" charset="0"/>
              <a:buChar char="•"/>
              <a:tabLst>
                <a:tab pos="355600" algn="l"/>
              </a:tabLst>
            </a:pPr>
            <a:endParaRPr lang="zh-CN" altLang="x-none" sz="1900" dirty="0">
              <a:latin typeface="Candara" panose="020E0502030303020204" pitchFamily="34" charset="0"/>
              <a:cs typeface="Candara" panose="020E0502030303020204" pitchFamily="34" charset="0"/>
            </a:endParaRPr>
          </a:p>
          <a:p>
            <a:pPr marL="355600" indent="-342900" defTabSz="914400" eaLnBrk="1" hangingPunct="1">
              <a:lnSpc>
                <a:spcPct val="80000"/>
              </a:lnSpc>
              <a:buClr>
                <a:srgbClr val="B9ABE2"/>
              </a:buClr>
              <a:buChar char="•"/>
              <a:tabLst>
                <a:tab pos="355600" algn="l"/>
              </a:tabLst>
            </a:pPr>
            <a:r>
              <a:rPr lang="zh-CN" altLang="x-none" sz="2200">
                <a:solidFill>
                  <a:srgbClr val="2E1F57"/>
                </a:solidFill>
                <a:latin typeface="Candara" panose="020E0502030303020204" pitchFamily="34" charset="0"/>
                <a:cs typeface="Candara" panose="020E0502030303020204" pitchFamily="34" charset="0"/>
              </a:rPr>
              <a:t>TLS implementations must initiate an exchange of closure  alerts before closing a connection</a:t>
            </a:r>
            <a:endParaRPr lang="zh-CN" altLang="x-none" sz="2200" dirty="0">
              <a:latin typeface="Candara" panose="020E0502030303020204" pitchFamily="34" charset="0"/>
              <a:cs typeface="Candara" panose="020E0502030303020204" pitchFamily="34" charset="0"/>
            </a:endParaRPr>
          </a:p>
          <a:p>
            <a:pPr marL="698500" lvl="1" indent="-336550" defTabSz="914400" eaLnBrk="1" hangingPunct="1">
              <a:lnSpc>
                <a:spcPct val="80000"/>
              </a:lnSpc>
              <a:spcBef>
                <a:spcPts val="600"/>
              </a:spcBef>
              <a:buChar char="•"/>
              <a:tabLst>
                <a:tab pos="355600" algn="l"/>
              </a:tabLst>
            </a:pPr>
            <a:r>
              <a:rPr lang="zh-CN" altLang="x-none" sz="2000">
                <a:solidFill>
                  <a:srgbClr val="2E1F57"/>
                </a:solidFill>
                <a:latin typeface="Candara" panose="020E0502030303020204" pitchFamily="34" charset="0"/>
                <a:cs typeface="Candara" panose="020E0502030303020204" pitchFamily="34" charset="0"/>
              </a:rPr>
              <a:t>A TLS implementation may, after sending a closure alert, close  the connection without waiting for the peer to send its  closure alert, generating an “incomplete close”</a:t>
            </a:r>
            <a:endParaRPr lang="zh-CN" altLang="x-none" sz="2000" dirty="0">
              <a:latin typeface="Candara" panose="020E0502030303020204" pitchFamily="34" charset="0"/>
              <a:cs typeface="Candara" panose="020E0502030303020204" pitchFamily="34" charset="0"/>
            </a:endParaRPr>
          </a:p>
          <a:p>
            <a:pPr marL="698500" lvl="1" indent="-336550" defTabSz="914400" eaLnBrk="1" hangingPunct="1">
              <a:spcBef>
                <a:spcPts val="50"/>
              </a:spcBef>
              <a:buClr>
                <a:srgbClr val="2E1F57"/>
              </a:buClr>
              <a:buFont typeface="Candara" panose="020E0502030303020204" pitchFamily="34" charset="0"/>
              <a:buChar char="•"/>
              <a:tabLst>
                <a:tab pos="355600" algn="l"/>
              </a:tabLst>
            </a:pPr>
            <a:endParaRPr lang="zh-CN" altLang="x-none" sz="1900" dirty="0">
              <a:latin typeface="Candara" panose="020E0502030303020204" pitchFamily="34" charset="0"/>
              <a:cs typeface="Candara" panose="020E0502030303020204" pitchFamily="34" charset="0"/>
            </a:endParaRPr>
          </a:p>
          <a:p>
            <a:pPr marL="355600" indent="-342900" defTabSz="914400" eaLnBrk="1" hangingPunct="1">
              <a:lnSpc>
                <a:spcPts val="2115"/>
              </a:lnSpc>
              <a:buClr>
                <a:srgbClr val="B9ABE2"/>
              </a:buClr>
              <a:buChar char="•"/>
              <a:tabLst>
                <a:tab pos="355600" algn="l"/>
              </a:tabLst>
            </a:pPr>
            <a:r>
              <a:rPr lang="zh-CN" altLang="x-none" sz="2200">
                <a:solidFill>
                  <a:srgbClr val="2E1F57"/>
                </a:solidFill>
                <a:latin typeface="Candara" panose="020E0502030303020204" pitchFamily="34" charset="0"/>
                <a:cs typeface="Candara" panose="020E0502030303020204" pitchFamily="34" charset="0"/>
              </a:rPr>
              <a:t>An unannounced TCP closure could be evidence of some  sort of attack so the HTTPS client should issue some sort of  security warning when this occurs</a:t>
            </a:r>
            <a:endParaRPr lang="zh-CN" altLang="x-none" sz="2200" dirty="0">
              <a:latin typeface="Candara" panose="020E0502030303020204" pitchFamily="34" charset="0"/>
              <a:ea typeface="Candara" panose="020E0502030303020204" pitchFamily="34" charset="0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7650" name="object 2"/>
          <p:cNvGrpSpPr/>
          <p:nvPr/>
        </p:nvGrpSpPr>
        <p:grpSpPr>
          <a:xfrm>
            <a:off x="0" y="1373188"/>
            <a:ext cx="9144000" cy="5484812"/>
            <a:chOff x="0" y="1373124"/>
            <a:chExt cx="9144000" cy="5485130"/>
          </a:xfrm>
        </p:grpSpPr>
        <p:pic>
          <p:nvPicPr>
            <p:cNvPr id="27669" name="object 3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744468" y="3008375"/>
              <a:ext cx="1731264" cy="1731264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27670" name="object 4"/>
            <p:cNvSpPr/>
            <p:nvPr/>
          </p:nvSpPr>
          <p:spPr>
            <a:xfrm>
              <a:off x="3744468" y="3008375"/>
              <a:ext cx="1731645" cy="1731645"/>
            </a:xfrm>
            <a:custGeom>
              <a:avLst/>
              <a:gdLst/>
              <a:ahLst/>
              <a:cxnLst/>
              <a:pathLst>
                <a:path w="1731645" h="1731645">
                  <a:moveTo>
                    <a:pt x="0" y="865632"/>
                  </a:moveTo>
                  <a:lnTo>
                    <a:pt x="1281" y="818141"/>
                  </a:lnTo>
                  <a:lnTo>
                    <a:pt x="5079" y="771320"/>
                  </a:lnTo>
                  <a:lnTo>
                    <a:pt x="11330" y="725233"/>
                  </a:lnTo>
                  <a:lnTo>
                    <a:pt x="19967" y="679947"/>
                  </a:lnTo>
                  <a:lnTo>
                    <a:pt x="30924" y="635529"/>
                  </a:lnTo>
                  <a:lnTo>
                    <a:pt x="44135" y="592043"/>
                  </a:lnTo>
                  <a:lnTo>
                    <a:pt x="59533" y="549556"/>
                  </a:lnTo>
                  <a:lnTo>
                    <a:pt x="77053" y="508135"/>
                  </a:lnTo>
                  <a:lnTo>
                    <a:pt x="96629" y="467845"/>
                  </a:lnTo>
                  <a:lnTo>
                    <a:pt x="118194" y="428752"/>
                  </a:lnTo>
                  <a:lnTo>
                    <a:pt x="141683" y="390922"/>
                  </a:lnTo>
                  <a:lnTo>
                    <a:pt x="167030" y="354421"/>
                  </a:lnTo>
                  <a:lnTo>
                    <a:pt x="194168" y="319316"/>
                  </a:lnTo>
                  <a:lnTo>
                    <a:pt x="223032" y="285672"/>
                  </a:lnTo>
                  <a:lnTo>
                    <a:pt x="253555" y="253555"/>
                  </a:lnTo>
                  <a:lnTo>
                    <a:pt x="285672" y="223032"/>
                  </a:lnTo>
                  <a:lnTo>
                    <a:pt x="319316" y="194168"/>
                  </a:lnTo>
                  <a:lnTo>
                    <a:pt x="354421" y="167030"/>
                  </a:lnTo>
                  <a:lnTo>
                    <a:pt x="390922" y="141683"/>
                  </a:lnTo>
                  <a:lnTo>
                    <a:pt x="428751" y="118194"/>
                  </a:lnTo>
                  <a:lnTo>
                    <a:pt x="467845" y="96629"/>
                  </a:lnTo>
                  <a:lnTo>
                    <a:pt x="508135" y="77053"/>
                  </a:lnTo>
                  <a:lnTo>
                    <a:pt x="549556" y="59533"/>
                  </a:lnTo>
                  <a:lnTo>
                    <a:pt x="592043" y="44135"/>
                  </a:lnTo>
                  <a:lnTo>
                    <a:pt x="635529" y="30924"/>
                  </a:lnTo>
                  <a:lnTo>
                    <a:pt x="679947" y="19967"/>
                  </a:lnTo>
                  <a:lnTo>
                    <a:pt x="725233" y="11330"/>
                  </a:lnTo>
                  <a:lnTo>
                    <a:pt x="771320" y="5080"/>
                  </a:lnTo>
                  <a:lnTo>
                    <a:pt x="818141" y="1281"/>
                  </a:lnTo>
                  <a:lnTo>
                    <a:pt x="865632" y="0"/>
                  </a:lnTo>
                  <a:lnTo>
                    <a:pt x="913122" y="1281"/>
                  </a:lnTo>
                  <a:lnTo>
                    <a:pt x="959943" y="5079"/>
                  </a:lnTo>
                  <a:lnTo>
                    <a:pt x="1006030" y="11330"/>
                  </a:lnTo>
                  <a:lnTo>
                    <a:pt x="1051316" y="19967"/>
                  </a:lnTo>
                  <a:lnTo>
                    <a:pt x="1095734" y="30924"/>
                  </a:lnTo>
                  <a:lnTo>
                    <a:pt x="1139220" y="44135"/>
                  </a:lnTo>
                  <a:lnTo>
                    <a:pt x="1181707" y="59533"/>
                  </a:lnTo>
                  <a:lnTo>
                    <a:pt x="1223128" y="77053"/>
                  </a:lnTo>
                  <a:lnTo>
                    <a:pt x="1263418" y="96629"/>
                  </a:lnTo>
                  <a:lnTo>
                    <a:pt x="1302511" y="118194"/>
                  </a:lnTo>
                  <a:lnTo>
                    <a:pt x="1340341" y="141683"/>
                  </a:lnTo>
                  <a:lnTo>
                    <a:pt x="1376842" y="167030"/>
                  </a:lnTo>
                  <a:lnTo>
                    <a:pt x="1411947" y="194168"/>
                  </a:lnTo>
                  <a:lnTo>
                    <a:pt x="1445591" y="223032"/>
                  </a:lnTo>
                  <a:lnTo>
                    <a:pt x="1477708" y="253555"/>
                  </a:lnTo>
                  <a:lnTo>
                    <a:pt x="1508231" y="285672"/>
                  </a:lnTo>
                  <a:lnTo>
                    <a:pt x="1537095" y="319316"/>
                  </a:lnTo>
                  <a:lnTo>
                    <a:pt x="1564233" y="354421"/>
                  </a:lnTo>
                  <a:lnTo>
                    <a:pt x="1589580" y="390922"/>
                  </a:lnTo>
                  <a:lnTo>
                    <a:pt x="1613069" y="428751"/>
                  </a:lnTo>
                  <a:lnTo>
                    <a:pt x="1634634" y="467845"/>
                  </a:lnTo>
                  <a:lnTo>
                    <a:pt x="1654210" y="508135"/>
                  </a:lnTo>
                  <a:lnTo>
                    <a:pt x="1671730" y="549556"/>
                  </a:lnTo>
                  <a:lnTo>
                    <a:pt x="1687128" y="592043"/>
                  </a:lnTo>
                  <a:lnTo>
                    <a:pt x="1700339" y="635529"/>
                  </a:lnTo>
                  <a:lnTo>
                    <a:pt x="1711296" y="679947"/>
                  </a:lnTo>
                  <a:lnTo>
                    <a:pt x="1719933" y="725233"/>
                  </a:lnTo>
                  <a:lnTo>
                    <a:pt x="1726183" y="771320"/>
                  </a:lnTo>
                  <a:lnTo>
                    <a:pt x="1729982" y="818141"/>
                  </a:lnTo>
                  <a:lnTo>
                    <a:pt x="1731264" y="865632"/>
                  </a:lnTo>
                  <a:lnTo>
                    <a:pt x="1729982" y="913122"/>
                  </a:lnTo>
                  <a:lnTo>
                    <a:pt x="1726184" y="959943"/>
                  </a:lnTo>
                  <a:lnTo>
                    <a:pt x="1719933" y="1006030"/>
                  </a:lnTo>
                  <a:lnTo>
                    <a:pt x="1711296" y="1051316"/>
                  </a:lnTo>
                  <a:lnTo>
                    <a:pt x="1700339" y="1095734"/>
                  </a:lnTo>
                  <a:lnTo>
                    <a:pt x="1687128" y="1139220"/>
                  </a:lnTo>
                  <a:lnTo>
                    <a:pt x="1671730" y="1181707"/>
                  </a:lnTo>
                  <a:lnTo>
                    <a:pt x="1654210" y="1223128"/>
                  </a:lnTo>
                  <a:lnTo>
                    <a:pt x="1634634" y="1263418"/>
                  </a:lnTo>
                  <a:lnTo>
                    <a:pt x="1613069" y="1302512"/>
                  </a:lnTo>
                  <a:lnTo>
                    <a:pt x="1589580" y="1340341"/>
                  </a:lnTo>
                  <a:lnTo>
                    <a:pt x="1564233" y="1376842"/>
                  </a:lnTo>
                  <a:lnTo>
                    <a:pt x="1537095" y="1411947"/>
                  </a:lnTo>
                  <a:lnTo>
                    <a:pt x="1508231" y="1445591"/>
                  </a:lnTo>
                  <a:lnTo>
                    <a:pt x="1477708" y="1477708"/>
                  </a:lnTo>
                  <a:lnTo>
                    <a:pt x="1445591" y="1508231"/>
                  </a:lnTo>
                  <a:lnTo>
                    <a:pt x="1411947" y="1537095"/>
                  </a:lnTo>
                  <a:lnTo>
                    <a:pt x="1376842" y="1564233"/>
                  </a:lnTo>
                  <a:lnTo>
                    <a:pt x="1340341" y="1589580"/>
                  </a:lnTo>
                  <a:lnTo>
                    <a:pt x="1302512" y="1613069"/>
                  </a:lnTo>
                  <a:lnTo>
                    <a:pt x="1263418" y="1634634"/>
                  </a:lnTo>
                  <a:lnTo>
                    <a:pt x="1223128" y="1654210"/>
                  </a:lnTo>
                  <a:lnTo>
                    <a:pt x="1181707" y="1671730"/>
                  </a:lnTo>
                  <a:lnTo>
                    <a:pt x="1139220" y="1687128"/>
                  </a:lnTo>
                  <a:lnTo>
                    <a:pt x="1095734" y="1700339"/>
                  </a:lnTo>
                  <a:lnTo>
                    <a:pt x="1051316" y="1711296"/>
                  </a:lnTo>
                  <a:lnTo>
                    <a:pt x="1006030" y="1719933"/>
                  </a:lnTo>
                  <a:lnTo>
                    <a:pt x="959943" y="1726184"/>
                  </a:lnTo>
                  <a:lnTo>
                    <a:pt x="913122" y="1729982"/>
                  </a:lnTo>
                  <a:lnTo>
                    <a:pt x="865632" y="1731264"/>
                  </a:lnTo>
                  <a:lnTo>
                    <a:pt x="818141" y="1729982"/>
                  </a:lnTo>
                  <a:lnTo>
                    <a:pt x="771320" y="1726183"/>
                  </a:lnTo>
                  <a:lnTo>
                    <a:pt x="725233" y="1719933"/>
                  </a:lnTo>
                  <a:lnTo>
                    <a:pt x="679947" y="1711296"/>
                  </a:lnTo>
                  <a:lnTo>
                    <a:pt x="635529" y="1700339"/>
                  </a:lnTo>
                  <a:lnTo>
                    <a:pt x="592043" y="1687128"/>
                  </a:lnTo>
                  <a:lnTo>
                    <a:pt x="549556" y="1671730"/>
                  </a:lnTo>
                  <a:lnTo>
                    <a:pt x="508135" y="1654210"/>
                  </a:lnTo>
                  <a:lnTo>
                    <a:pt x="467845" y="1634634"/>
                  </a:lnTo>
                  <a:lnTo>
                    <a:pt x="428752" y="1613069"/>
                  </a:lnTo>
                  <a:lnTo>
                    <a:pt x="390922" y="1589580"/>
                  </a:lnTo>
                  <a:lnTo>
                    <a:pt x="354421" y="1564233"/>
                  </a:lnTo>
                  <a:lnTo>
                    <a:pt x="319316" y="1537095"/>
                  </a:lnTo>
                  <a:lnTo>
                    <a:pt x="285672" y="1508231"/>
                  </a:lnTo>
                  <a:lnTo>
                    <a:pt x="253555" y="1477708"/>
                  </a:lnTo>
                  <a:lnTo>
                    <a:pt x="223032" y="1445591"/>
                  </a:lnTo>
                  <a:lnTo>
                    <a:pt x="194168" y="1411947"/>
                  </a:lnTo>
                  <a:lnTo>
                    <a:pt x="167030" y="1376842"/>
                  </a:lnTo>
                  <a:lnTo>
                    <a:pt x="141683" y="1340341"/>
                  </a:lnTo>
                  <a:lnTo>
                    <a:pt x="118194" y="1302511"/>
                  </a:lnTo>
                  <a:lnTo>
                    <a:pt x="96629" y="1263418"/>
                  </a:lnTo>
                  <a:lnTo>
                    <a:pt x="77053" y="1223128"/>
                  </a:lnTo>
                  <a:lnTo>
                    <a:pt x="59533" y="1181707"/>
                  </a:lnTo>
                  <a:lnTo>
                    <a:pt x="44135" y="1139220"/>
                  </a:lnTo>
                  <a:lnTo>
                    <a:pt x="30924" y="1095734"/>
                  </a:lnTo>
                  <a:lnTo>
                    <a:pt x="19967" y="1051316"/>
                  </a:lnTo>
                  <a:lnTo>
                    <a:pt x="11330" y="1006030"/>
                  </a:lnTo>
                  <a:lnTo>
                    <a:pt x="5080" y="959943"/>
                  </a:lnTo>
                  <a:lnTo>
                    <a:pt x="1281" y="913122"/>
                  </a:lnTo>
                  <a:lnTo>
                    <a:pt x="0" y="865632"/>
                  </a:lnTo>
                  <a:close/>
                </a:path>
              </a:pathLst>
            </a:custGeom>
            <a:noFill/>
            <a:ln w="9525" cap="flat" cmpd="sng">
              <a:solidFill>
                <a:srgbClr val="221742">
                  <a:alpha val="100000"/>
                </a:srgbClr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917700" y="247650"/>
            <a:ext cx="5314950" cy="847725"/>
          </a:xfr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sz="5400" b="0" i="0" u="none" strike="noStrike" kern="0" cap="none" spc="-5" normalizeH="0" baseline="0" noProof="0" dirty="0">
                <a:ln>
                  <a:noFill/>
                </a:ln>
                <a:solidFill>
                  <a:srgbClr val="2E1F57"/>
                </a:solidFill>
                <a:effectLst/>
                <a:uLnTx/>
                <a:uFillTx/>
                <a:latin typeface="Candara" panose="020E0502030303020204"/>
                <a:ea typeface="+mj-ea"/>
                <a:cs typeface="Candara" panose="020E0502030303020204"/>
              </a:rPr>
              <a:t>Secure</a:t>
            </a:r>
            <a:r>
              <a:rPr kumimoji="0" sz="5400" b="0" i="0" u="none" strike="noStrike" kern="0" cap="none" spc="-50" normalizeH="0" baseline="0" noProof="0" dirty="0">
                <a:ln>
                  <a:noFill/>
                </a:ln>
                <a:solidFill>
                  <a:srgbClr val="2E1F57"/>
                </a:solidFill>
                <a:effectLst/>
                <a:uLnTx/>
                <a:uFillTx/>
                <a:latin typeface="Candara" panose="020E0502030303020204"/>
                <a:ea typeface="+mj-ea"/>
                <a:cs typeface="Candara" panose="020E0502030303020204"/>
              </a:rPr>
              <a:t> </a:t>
            </a:r>
            <a:r>
              <a:rPr kumimoji="0" sz="5400" b="0" i="0" u="none" strike="noStrike" kern="0" cap="none" spc="-5" normalizeH="0" baseline="0" noProof="0" dirty="0">
                <a:ln>
                  <a:noFill/>
                </a:ln>
                <a:solidFill>
                  <a:srgbClr val="2E1F57"/>
                </a:solidFill>
                <a:effectLst/>
                <a:uLnTx/>
                <a:uFillTx/>
                <a:latin typeface="Candara" panose="020E0502030303020204"/>
                <a:ea typeface="+mj-ea"/>
                <a:cs typeface="Candara" panose="020E0502030303020204"/>
              </a:rPr>
              <a:t>Shell</a:t>
            </a:r>
            <a:r>
              <a:rPr kumimoji="0" sz="5400" b="0" i="0" u="none" strike="noStrike" kern="0" cap="none" spc="-45" normalizeH="0" baseline="0" noProof="0" dirty="0">
                <a:ln>
                  <a:noFill/>
                </a:ln>
                <a:solidFill>
                  <a:srgbClr val="2E1F57"/>
                </a:solidFill>
                <a:effectLst/>
                <a:uLnTx/>
                <a:uFillTx/>
                <a:latin typeface="Candara" panose="020E0502030303020204"/>
                <a:ea typeface="+mj-ea"/>
                <a:cs typeface="Candara" panose="020E0502030303020204"/>
              </a:rPr>
              <a:t> </a:t>
            </a:r>
            <a:r>
              <a:rPr kumimoji="0" sz="5400" b="0" i="0" u="none" strike="noStrike" kern="0" cap="none" spc="-5" normalizeH="0" baseline="0" noProof="0" dirty="0">
                <a:ln>
                  <a:noFill/>
                </a:ln>
                <a:solidFill>
                  <a:srgbClr val="2E1F57"/>
                </a:solidFill>
                <a:effectLst/>
                <a:uLnTx/>
                <a:uFillTx/>
                <a:latin typeface="Candara" panose="020E0502030303020204"/>
                <a:ea typeface="+mj-ea"/>
                <a:cs typeface="Candara" panose="020E0502030303020204"/>
              </a:rPr>
              <a:t>(SSH)</a:t>
            </a:r>
            <a:endParaRPr kumimoji="0" sz="5400" b="0" i="0" u="none" strike="noStrike" kern="0" cap="none" spc="-5" normalizeH="0" baseline="0" noProof="0" dirty="0">
              <a:ln>
                <a:noFill/>
              </a:ln>
              <a:solidFill>
                <a:srgbClr val="2E1F57"/>
              </a:solidFill>
              <a:effectLst/>
              <a:uLnTx/>
              <a:uFillTx/>
              <a:latin typeface="Candara" panose="020E0502030303020204"/>
              <a:ea typeface="+mj-ea"/>
              <a:cs typeface="Candara" panose="020E05020303030202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625850" y="1649413"/>
            <a:ext cx="1973263" cy="1022350"/>
          </a:xfrm>
          <a:prstGeom prst="rect">
            <a:avLst/>
          </a:prstGeom>
        </p:spPr>
        <p:txBody>
          <a:bodyPr vert="horz" wrap="square" lIns="0" tIns="31115" rIns="0" bIns="0" rtlCol="0">
            <a:spAutoFit/>
          </a:bodyPr>
          <a:p>
            <a:pPr marL="11430" indent="-3175" algn="ctr" eaLnBrk="1" hangingPunct="1">
              <a:lnSpc>
                <a:spcPct val="92000"/>
              </a:lnSpc>
              <a:spcBef>
                <a:spcPts val="250"/>
              </a:spcBef>
              <a:buNone/>
            </a:pPr>
            <a:r>
              <a:rPr lang="zh-CN" altLang="x-none" sz="1400">
                <a:latin typeface="Candara" panose="020E0502030303020204" pitchFamily="34" charset="0"/>
                <a:cs typeface="Candara" panose="020E0502030303020204" pitchFamily="34" charset="0"/>
              </a:rPr>
              <a:t>A protocol for secure  network communications  designed to be relatively  simple and inexpensive to  implement</a:t>
            </a:r>
            <a:endParaRPr lang="zh-CN" altLang="x-none" sz="1400" dirty="0">
              <a:latin typeface="Candara" panose="020E0502030303020204" pitchFamily="34" charset="0"/>
              <a:ea typeface="Candara" panose="020E0502030303020204" pitchFamily="34" charset="0"/>
            </a:endParaRPr>
          </a:p>
        </p:txBody>
      </p:sp>
      <p:grpSp>
        <p:nvGrpSpPr>
          <p:cNvPr id="27653" name="object 7"/>
          <p:cNvGrpSpPr/>
          <p:nvPr/>
        </p:nvGrpSpPr>
        <p:grpSpPr>
          <a:xfrm>
            <a:off x="4146550" y="3481388"/>
            <a:ext cx="1992313" cy="2514600"/>
            <a:chOff x="4146613" y="3482149"/>
            <a:chExt cx="1992630" cy="2513965"/>
          </a:xfrm>
        </p:grpSpPr>
        <p:pic>
          <p:nvPicPr>
            <p:cNvPr id="27665" name="object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02836" y="3486911"/>
              <a:ext cx="1731264" cy="1729739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27666" name="object 9"/>
            <p:cNvSpPr/>
            <p:nvPr/>
          </p:nvSpPr>
          <p:spPr>
            <a:xfrm>
              <a:off x="4402836" y="3486911"/>
              <a:ext cx="1731645" cy="1729739"/>
            </a:xfrm>
            <a:custGeom>
              <a:avLst/>
              <a:gdLst/>
              <a:ahLst/>
              <a:cxnLst/>
              <a:pathLst>
                <a:path w="1731645" h="1729739">
                  <a:moveTo>
                    <a:pt x="0" y="864869"/>
                  </a:moveTo>
                  <a:lnTo>
                    <a:pt x="1281" y="817417"/>
                  </a:lnTo>
                  <a:lnTo>
                    <a:pt x="5079" y="770634"/>
                  </a:lnTo>
                  <a:lnTo>
                    <a:pt x="11330" y="724585"/>
                  </a:lnTo>
                  <a:lnTo>
                    <a:pt x="19967" y="679337"/>
                  </a:lnTo>
                  <a:lnTo>
                    <a:pt x="30924" y="634955"/>
                  </a:lnTo>
                  <a:lnTo>
                    <a:pt x="44135" y="591507"/>
                  </a:lnTo>
                  <a:lnTo>
                    <a:pt x="59533" y="549056"/>
                  </a:lnTo>
                  <a:lnTo>
                    <a:pt x="77053" y="507671"/>
                  </a:lnTo>
                  <a:lnTo>
                    <a:pt x="96629" y="467415"/>
                  </a:lnTo>
                  <a:lnTo>
                    <a:pt x="118194" y="428356"/>
                  </a:lnTo>
                  <a:lnTo>
                    <a:pt x="141683" y="390560"/>
                  </a:lnTo>
                  <a:lnTo>
                    <a:pt x="167030" y="354092"/>
                  </a:lnTo>
                  <a:lnTo>
                    <a:pt x="194168" y="319018"/>
                  </a:lnTo>
                  <a:lnTo>
                    <a:pt x="223032" y="285404"/>
                  </a:lnTo>
                  <a:lnTo>
                    <a:pt x="253555" y="253317"/>
                  </a:lnTo>
                  <a:lnTo>
                    <a:pt x="285672" y="222822"/>
                  </a:lnTo>
                  <a:lnTo>
                    <a:pt x="319316" y="193984"/>
                  </a:lnTo>
                  <a:lnTo>
                    <a:pt x="354421" y="166871"/>
                  </a:lnTo>
                  <a:lnTo>
                    <a:pt x="390922" y="141548"/>
                  </a:lnTo>
                  <a:lnTo>
                    <a:pt x="428751" y="118081"/>
                  </a:lnTo>
                  <a:lnTo>
                    <a:pt x="467845" y="96536"/>
                  </a:lnTo>
                  <a:lnTo>
                    <a:pt x="508135" y="76979"/>
                  </a:lnTo>
                  <a:lnTo>
                    <a:pt x="549556" y="59475"/>
                  </a:lnTo>
                  <a:lnTo>
                    <a:pt x="592043" y="44092"/>
                  </a:lnTo>
                  <a:lnTo>
                    <a:pt x="635529" y="30894"/>
                  </a:lnTo>
                  <a:lnTo>
                    <a:pt x="679947" y="19948"/>
                  </a:lnTo>
                  <a:lnTo>
                    <a:pt x="725233" y="11319"/>
                  </a:lnTo>
                  <a:lnTo>
                    <a:pt x="771320" y="5075"/>
                  </a:lnTo>
                  <a:lnTo>
                    <a:pt x="818141" y="1279"/>
                  </a:lnTo>
                  <a:lnTo>
                    <a:pt x="865631" y="0"/>
                  </a:lnTo>
                  <a:lnTo>
                    <a:pt x="913122" y="1279"/>
                  </a:lnTo>
                  <a:lnTo>
                    <a:pt x="959943" y="5075"/>
                  </a:lnTo>
                  <a:lnTo>
                    <a:pt x="1006030" y="11319"/>
                  </a:lnTo>
                  <a:lnTo>
                    <a:pt x="1051316" y="19948"/>
                  </a:lnTo>
                  <a:lnTo>
                    <a:pt x="1095734" y="30894"/>
                  </a:lnTo>
                  <a:lnTo>
                    <a:pt x="1139220" y="44092"/>
                  </a:lnTo>
                  <a:lnTo>
                    <a:pt x="1181707" y="59475"/>
                  </a:lnTo>
                  <a:lnTo>
                    <a:pt x="1223128" y="76979"/>
                  </a:lnTo>
                  <a:lnTo>
                    <a:pt x="1263418" y="96536"/>
                  </a:lnTo>
                  <a:lnTo>
                    <a:pt x="1302511" y="118081"/>
                  </a:lnTo>
                  <a:lnTo>
                    <a:pt x="1340341" y="141548"/>
                  </a:lnTo>
                  <a:lnTo>
                    <a:pt x="1376842" y="166871"/>
                  </a:lnTo>
                  <a:lnTo>
                    <a:pt x="1411947" y="193984"/>
                  </a:lnTo>
                  <a:lnTo>
                    <a:pt x="1445591" y="222822"/>
                  </a:lnTo>
                  <a:lnTo>
                    <a:pt x="1477708" y="253317"/>
                  </a:lnTo>
                  <a:lnTo>
                    <a:pt x="1508231" y="285404"/>
                  </a:lnTo>
                  <a:lnTo>
                    <a:pt x="1537095" y="319018"/>
                  </a:lnTo>
                  <a:lnTo>
                    <a:pt x="1564233" y="354092"/>
                  </a:lnTo>
                  <a:lnTo>
                    <a:pt x="1589580" y="390560"/>
                  </a:lnTo>
                  <a:lnTo>
                    <a:pt x="1613069" y="428356"/>
                  </a:lnTo>
                  <a:lnTo>
                    <a:pt x="1634634" y="467415"/>
                  </a:lnTo>
                  <a:lnTo>
                    <a:pt x="1654210" y="507671"/>
                  </a:lnTo>
                  <a:lnTo>
                    <a:pt x="1671730" y="549056"/>
                  </a:lnTo>
                  <a:lnTo>
                    <a:pt x="1687128" y="591507"/>
                  </a:lnTo>
                  <a:lnTo>
                    <a:pt x="1700339" y="634955"/>
                  </a:lnTo>
                  <a:lnTo>
                    <a:pt x="1711296" y="679337"/>
                  </a:lnTo>
                  <a:lnTo>
                    <a:pt x="1719933" y="724585"/>
                  </a:lnTo>
                  <a:lnTo>
                    <a:pt x="1726183" y="770634"/>
                  </a:lnTo>
                  <a:lnTo>
                    <a:pt x="1729982" y="817417"/>
                  </a:lnTo>
                  <a:lnTo>
                    <a:pt x="1731264" y="864869"/>
                  </a:lnTo>
                  <a:lnTo>
                    <a:pt x="1729982" y="912322"/>
                  </a:lnTo>
                  <a:lnTo>
                    <a:pt x="1726184" y="959105"/>
                  </a:lnTo>
                  <a:lnTo>
                    <a:pt x="1719933" y="1005154"/>
                  </a:lnTo>
                  <a:lnTo>
                    <a:pt x="1711296" y="1050402"/>
                  </a:lnTo>
                  <a:lnTo>
                    <a:pt x="1700339" y="1094784"/>
                  </a:lnTo>
                  <a:lnTo>
                    <a:pt x="1687128" y="1138232"/>
                  </a:lnTo>
                  <a:lnTo>
                    <a:pt x="1671730" y="1180683"/>
                  </a:lnTo>
                  <a:lnTo>
                    <a:pt x="1654210" y="1222068"/>
                  </a:lnTo>
                  <a:lnTo>
                    <a:pt x="1634634" y="1262324"/>
                  </a:lnTo>
                  <a:lnTo>
                    <a:pt x="1613069" y="1301383"/>
                  </a:lnTo>
                  <a:lnTo>
                    <a:pt x="1589580" y="1339179"/>
                  </a:lnTo>
                  <a:lnTo>
                    <a:pt x="1564233" y="1375647"/>
                  </a:lnTo>
                  <a:lnTo>
                    <a:pt x="1537095" y="1410721"/>
                  </a:lnTo>
                  <a:lnTo>
                    <a:pt x="1508231" y="1444335"/>
                  </a:lnTo>
                  <a:lnTo>
                    <a:pt x="1477708" y="1476422"/>
                  </a:lnTo>
                  <a:lnTo>
                    <a:pt x="1445591" y="1506917"/>
                  </a:lnTo>
                  <a:lnTo>
                    <a:pt x="1411947" y="1535755"/>
                  </a:lnTo>
                  <a:lnTo>
                    <a:pt x="1376842" y="1562868"/>
                  </a:lnTo>
                  <a:lnTo>
                    <a:pt x="1340341" y="1588191"/>
                  </a:lnTo>
                  <a:lnTo>
                    <a:pt x="1302512" y="1611658"/>
                  </a:lnTo>
                  <a:lnTo>
                    <a:pt x="1263418" y="1633203"/>
                  </a:lnTo>
                  <a:lnTo>
                    <a:pt x="1223128" y="1652760"/>
                  </a:lnTo>
                  <a:lnTo>
                    <a:pt x="1181707" y="1670264"/>
                  </a:lnTo>
                  <a:lnTo>
                    <a:pt x="1139220" y="1685647"/>
                  </a:lnTo>
                  <a:lnTo>
                    <a:pt x="1095734" y="1698845"/>
                  </a:lnTo>
                  <a:lnTo>
                    <a:pt x="1051316" y="1709791"/>
                  </a:lnTo>
                  <a:lnTo>
                    <a:pt x="1006030" y="1718420"/>
                  </a:lnTo>
                  <a:lnTo>
                    <a:pt x="959943" y="1724664"/>
                  </a:lnTo>
                  <a:lnTo>
                    <a:pt x="913122" y="1728460"/>
                  </a:lnTo>
                  <a:lnTo>
                    <a:pt x="865631" y="1729739"/>
                  </a:lnTo>
                  <a:lnTo>
                    <a:pt x="818141" y="1728460"/>
                  </a:lnTo>
                  <a:lnTo>
                    <a:pt x="771320" y="1724664"/>
                  </a:lnTo>
                  <a:lnTo>
                    <a:pt x="725233" y="1718420"/>
                  </a:lnTo>
                  <a:lnTo>
                    <a:pt x="679947" y="1709791"/>
                  </a:lnTo>
                  <a:lnTo>
                    <a:pt x="635529" y="1698845"/>
                  </a:lnTo>
                  <a:lnTo>
                    <a:pt x="592043" y="1685647"/>
                  </a:lnTo>
                  <a:lnTo>
                    <a:pt x="549556" y="1670264"/>
                  </a:lnTo>
                  <a:lnTo>
                    <a:pt x="508135" y="1652760"/>
                  </a:lnTo>
                  <a:lnTo>
                    <a:pt x="467845" y="1633203"/>
                  </a:lnTo>
                  <a:lnTo>
                    <a:pt x="428752" y="1611658"/>
                  </a:lnTo>
                  <a:lnTo>
                    <a:pt x="390922" y="1588191"/>
                  </a:lnTo>
                  <a:lnTo>
                    <a:pt x="354421" y="1562868"/>
                  </a:lnTo>
                  <a:lnTo>
                    <a:pt x="319316" y="1535755"/>
                  </a:lnTo>
                  <a:lnTo>
                    <a:pt x="285672" y="1506917"/>
                  </a:lnTo>
                  <a:lnTo>
                    <a:pt x="253555" y="1476422"/>
                  </a:lnTo>
                  <a:lnTo>
                    <a:pt x="223032" y="1444335"/>
                  </a:lnTo>
                  <a:lnTo>
                    <a:pt x="194168" y="1410721"/>
                  </a:lnTo>
                  <a:lnTo>
                    <a:pt x="167030" y="1375647"/>
                  </a:lnTo>
                  <a:lnTo>
                    <a:pt x="141683" y="1339179"/>
                  </a:lnTo>
                  <a:lnTo>
                    <a:pt x="118194" y="1301383"/>
                  </a:lnTo>
                  <a:lnTo>
                    <a:pt x="96629" y="1262324"/>
                  </a:lnTo>
                  <a:lnTo>
                    <a:pt x="77053" y="1222068"/>
                  </a:lnTo>
                  <a:lnTo>
                    <a:pt x="59533" y="1180683"/>
                  </a:lnTo>
                  <a:lnTo>
                    <a:pt x="44135" y="1138232"/>
                  </a:lnTo>
                  <a:lnTo>
                    <a:pt x="30924" y="1094784"/>
                  </a:lnTo>
                  <a:lnTo>
                    <a:pt x="19967" y="1050402"/>
                  </a:lnTo>
                  <a:lnTo>
                    <a:pt x="11330" y="1005154"/>
                  </a:lnTo>
                  <a:lnTo>
                    <a:pt x="5080" y="959105"/>
                  </a:lnTo>
                  <a:lnTo>
                    <a:pt x="1281" y="912322"/>
                  </a:lnTo>
                  <a:lnTo>
                    <a:pt x="0" y="864869"/>
                  </a:lnTo>
                  <a:close/>
                </a:path>
              </a:pathLst>
            </a:custGeom>
            <a:noFill/>
            <a:ln w="9525" cap="flat" cmpd="sng">
              <a:solidFill>
                <a:srgbClr val="221742">
                  <a:alpha val="100000"/>
                </a:srgbClr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pic>
          <p:nvPicPr>
            <p:cNvPr id="27667" name="object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51376" y="4261103"/>
              <a:ext cx="1731264" cy="1729739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27668" name="object 11"/>
            <p:cNvSpPr/>
            <p:nvPr/>
          </p:nvSpPr>
          <p:spPr>
            <a:xfrm>
              <a:off x="4151376" y="4261103"/>
              <a:ext cx="1731645" cy="1729739"/>
            </a:xfrm>
            <a:custGeom>
              <a:avLst/>
              <a:gdLst/>
              <a:ahLst/>
              <a:cxnLst/>
              <a:pathLst>
                <a:path w="1731645" h="1729739">
                  <a:moveTo>
                    <a:pt x="0" y="864870"/>
                  </a:moveTo>
                  <a:lnTo>
                    <a:pt x="1281" y="817417"/>
                  </a:lnTo>
                  <a:lnTo>
                    <a:pt x="5079" y="770634"/>
                  </a:lnTo>
                  <a:lnTo>
                    <a:pt x="11330" y="724585"/>
                  </a:lnTo>
                  <a:lnTo>
                    <a:pt x="19967" y="679337"/>
                  </a:lnTo>
                  <a:lnTo>
                    <a:pt x="30924" y="634955"/>
                  </a:lnTo>
                  <a:lnTo>
                    <a:pt x="44135" y="591507"/>
                  </a:lnTo>
                  <a:lnTo>
                    <a:pt x="59533" y="549056"/>
                  </a:lnTo>
                  <a:lnTo>
                    <a:pt x="77053" y="507671"/>
                  </a:lnTo>
                  <a:lnTo>
                    <a:pt x="96629" y="467415"/>
                  </a:lnTo>
                  <a:lnTo>
                    <a:pt x="118194" y="428356"/>
                  </a:lnTo>
                  <a:lnTo>
                    <a:pt x="141683" y="390560"/>
                  </a:lnTo>
                  <a:lnTo>
                    <a:pt x="167030" y="354092"/>
                  </a:lnTo>
                  <a:lnTo>
                    <a:pt x="194168" y="319018"/>
                  </a:lnTo>
                  <a:lnTo>
                    <a:pt x="223032" y="285404"/>
                  </a:lnTo>
                  <a:lnTo>
                    <a:pt x="253555" y="253317"/>
                  </a:lnTo>
                  <a:lnTo>
                    <a:pt x="285672" y="222822"/>
                  </a:lnTo>
                  <a:lnTo>
                    <a:pt x="319316" y="193984"/>
                  </a:lnTo>
                  <a:lnTo>
                    <a:pt x="354421" y="166871"/>
                  </a:lnTo>
                  <a:lnTo>
                    <a:pt x="390922" y="141548"/>
                  </a:lnTo>
                  <a:lnTo>
                    <a:pt x="428751" y="118081"/>
                  </a:lnTo>
                  <a:lnTo>
                    <a:pt x="467845" y="96536"/>
                  </a:lnTo>
                  <a:lnTo>
                    <a:pt x="508135" y="76979"/>
                  </a:lnTo>
                  <a:lnTo>
                    <a:pt x="549556" y="59475"/>
                  </a:lnTo>
                  <a:lnTo>
                    <a:pt x="592043" y="44092"/>
                  </a:lnTo>
                  <a:lnTo>
                    <a:pt x="635529" y="30894"/>
                  </a:lnTo>
                  <a:lnTo>
                    <a:pt x="679947" y="19948"/>
                  </a:lnTo>
                  <a:lnTo>
                    <a:pt x="725233" y="11319"/>
                  </a:lnTo>
                  <a:lnTo>
                    <a:pt x="771320" y="5075"/>
                  </a:lnTo>
                  <a:lnTo>
                    <a:pt x="818141" y="1279"/>
                  </a:lnTo>
                  <a:lnTo>
                    <a:pt x="865632" y="0"/>
                  </a:lnTo>
                  <a:lnTo>
                    <a:pt x="913122" y="1279"/>
                  </a:lnTo>
                  <a:lnTo>
                    <a:pt x="959943" y="5075"/>
                  </a:lnTo>
                  <a:lnTo>
                    <a:pt x="1006030" y="11319"/>
                  </a:lnTo>
                  <a:lnTo>
                    <a:pt x="1051316" y="19948"/>
                  </a:lnTo>
                  <a:lnTo>
                    <a:pt x="1095734" y="30894"/>
                  </a:lnTo>
                  <a:lnTo>
                    <a:pt x="1139220" y="44092"/>
                  </a:lnTo>
                  <a:lnTo>
                    <a:pt x="1181707" y="59475"/>
                  </a:lnTo>
                  <a:lnTo>
                    <a:pt x="1223128" y="76979"/>
                  </a:lnTo>
                  <a:lnTo>
                    <a:pt x="1263418" y="96536"/>
                  </a:lnTo>
                  <a:lnTo>
                    <a:pt x="1302511" y="118081"/>
                  </a:lnTo>
                  <a:lnTo>
                    <a:pt x="1340341" y="141548"/>
                  </a:lnTo>
                  <a:lnTo>
                    <a:pt x="1376842" y="166871"/>
                  </a:lnTo>
                  <a:lnTo>
                    <a:pt x="1411947" y="193984"/>
                  </a:lnTo>
                  <a:lnTo>
                    <a:pt x="1445591" y="222822"/>
                  </a:lnTo>
                  <a:lnTo>
                    <a:pt x="1477708" y="253317"/>
                  </a:lnTo>
                  <a:lnTo>
                    <a:pt x="1508231" y="285404"/>
                  </a:lnTo>
                  <a:lnTo>
                    <a:pt x="1537095" y="319018"/>
                  </a:lnTo>
                  <a:lnTo>
                    <a:pt x="1564233" y="354092"/>
                  </a:lnTo>
                  <a:lnTo>
                    <a:pt x="1589580" y="390560"/>
                  </a:lnTo>
                  <a:lnTo>
                    <a:pt x="1613069" y="428356"/>
                  </a:lnTo>
                  <a:lnTo>
                    <a:pt x="1634634" y="467415"/>
                  </a:lnTo>
                  <a:lnTo>
                    <a:pt x="1654210" y="507671"/>
                  </a:lnTo>
                  <a:lnTo>
                    <a:pt x="1671730" y="549056"/>
                  </a:lnTo>
                  <a:lnTo>
                    <a:pt x="1687128" y="591507"/>
                  </a:lnTo>
                  <a:lnTo>
                    <a:pt x="1700339" y="634955"/>
                  </a:lnTo>
                  <a:lnTo>
                    <a:pt x="1711296" y="679337"/>
                  </a:lnTo>
                  <a:lnTo>
                    <a:pt x="1719933" y="724585"/>
                  </a:lnTo>
                  <a:lnTo>
                    <a:pt x="1726183" y="770634"/>
                  </a:lnTo>
                  <a:lnTo>
                    <a:pt x="1729982" y="817417"/>
                  </a:lnTo>
                  <a:lnTo>
                    <a:pt x="1731264" y="864870"/>
                  </a:lnTo>
                  <a:lnTo>
                    <a:pt x="1729982" y="912323"/>
                  </a:lnTo>
                  <a:lnTo>
                    <a:pt x="1726184" y="959108"/>
                  </a:lnTo>
                  <a:lnTo>
                    <a:pt x="1719933" y="1005157"/>
                  </a:lnTo>
                  <a:lnTo>
                    <a:pt x="1711296" y="1050406"/>
                  </a:lnTo>
                  <a:lnTo>
                    <a:pt x="1700339" y="1094788"/>
                  </a:lnTo>
                  <a:lnTo>
                    <a:pt x="1687128" y="1138237"/>
                  </a:lnTo>
                  <a:lnTo>
                    <a:pt x="1671730" y="1180688"/>
                  </a:lnTo>
                  <a:lnTo>
                    <a:pt x="1654210" y="1222074"/>
                  </a:lnTo>
                  <a:lnTo>
                    <a:pt x="1634634" y="1262329"/>
                  </a:lnTo>
                  <a:lnTo>
                    <a:pt x="1613069" y="1301388"/>
                  </a:lnTo>
                  <a:lnTo>
                    <a:pt x="1589580" y="1339185"/>
                  </a:lnTo>
                  <a:lnTo>
                    <a:pt x="1564233" y="1375653"/>
                  </a:lnTo>
                  <a:lnTo>
                    <a:pt x="1537095" y="1410726"/>
                  </a:lnTo>
                  <a:lnTo>
                    <a:pt x="1508231" y="1444340"/>
                  </a:lnTo>
                  <a:lnTo>
                    <a:pt x="1477708" y="1476427"/>
                  </a:lnTo>
                  <a:lnTo>
                    <a:pt x="1445591" y="1506922"/>
                  </a:lnTo>
                  <a:lnTo>
                    <a:pt x="1411947" y="1535759"/>
                  </a:lnTo>
                  <a:lnTo>
                    <a:pt x="1376842" y="1562871"/>
                  </a:lnTo>
                  <a:lnTo>
                    <a:pt x="1340341" y="1588194"/>
                  </a:lnTo>
                  <a:lnTo>
                    <a:pt x="1302512" y="1611661"/>
                  </a:lnTo>
                  <a:lnTo>
                    <a:pt x="1263418" y="1633205"/>
                  </a:lnTo>
                  <a:lnTo>
                    <a:pt x="1223128" y="1652762"/>
                  </a:lnTo>
                  <a:lnTo>
                    <a:pt x="1181707" y="1670265"/>
                  </a:lnTo>
                  <a:lnTo>
                    <a:pt x="1139220" y="1685648"/>
                  </a:lnTo>
                  <a:lnTo>
                    <a:pt x="1095734" y="1698846"/>
                  </a:lnTo>
                  <a:lnTo>
                    <a:pt x="1051316" y="1709792"/>
                  </a:lnTo>
                  <a:lnTo>
                    <a:pt x="1006030" y="1718420"/>
                  </a:lnTo>
                  <a:lnTo>
                    <a:pt x="959943" y="1724665"/>
                  </a:lnTo>
                  <a:lnTo>
                    <a:pt x="913122" y="1728460"/>
                  </a:lnTo>
                  <a:lnTo>
                    <a:pt x="865632" y="1729740"/>
                  </a:lnTo>
                  <a:lnTo>
                    <a:pt x="818141" y="1728460"/>
                  </a:lnTo>
                  <a:lnTo>
                    <a:pt x="771320" y="1724665"/>
                  </a:lnTo>
                  <a:lnTo>
                    <a:pt x="725233" y="1718420"/>
                  </a:lnTo>
                  <a:lnTo>
                    <a:pt x="679947" y="1709792"/>
                  </a:lnTo>
                  <a:lnTo>
                    <a:pt x="635529" y="1698846"/>
                  </a:lnTo>
                  <a:lnTo>
                    <a:pt x="592043" y="1685648"/>
                  </a:lnTo>
                  <a:lnTo>
                    <a:pt x="549556" y="1670265"/>
                  </a:lnTo>
                  <a:lnTo>
                    <a:pt x="508135" y="1652762"/>
                  </a:lnTo>
                  <a:lnTo>
                    <a:pt x="467845" y="1633205"/>
                  </a:lnTo>
                  <a:lnTo>
                    <a:pt x="428752" y="1611661"/>
                  </a:lnTo>
                  <a:lnTo>
                    <a:pt x="390922" y="1588194"/>
                  </a:lnTo>
                  <a:lnTo>
                    <a:pt x="354421" y="1562871"/>
                  </a:lnTo>
                  <a:lnTo>
                    <a:pt x="319316" y="1535759"/>
                  </a:lnTo>
                  <a:lnTo>
                    <a:pt x="285672" y="1506922"/>
                  </a:lnTo>
                  <a:lnTo>
                    <a:pt x="253555" y="1476427"/>
                  </a:lnTo>
                  <a:lnTo>
                    <a:pt x="223032" y="1444340"/>
                  </a:lnTo>
                  <a:lnTo>
                    <a:pt x="194168" y="1410726"/>
                  </a:lnTo>
                  <a:lnTo>
                    <a:pt x="167030" y="1375653"/>
                  </a:lnTo>
                  <a:lnTo>
                    <a:pt x="141683" y="1339185"/>
                  </a:lnTo>
                  <a:lnTo>
                    <a:pt x="118194" y="1301388"/>
                  </a:lnTo>
                  <a:lnTo>
                    <a:pt x="96629" y="1262329"/>
                  </a:lnTo>
                  <a:lnTo>
                    <a:pt x="77053" y="1222074"/>
                  </a:lnTo>
                  <a:lnTo>
                    <a:pt x="59533" y="1180688"/>
                  </a:lnTo>
                  <a:lnTo>
                    <a:pt x="44135" y="1138237"/>
                  </a:lnTo>
                  <a:lnTo>
                    <a:pt x="30924" y="1094788"/>
                  </a:lnTo>
                  <a:lnTo>
                    <a:pt x="19967" y="1050406"/>
                  </a:lnTo>
                  <a:lnTo>
                    <a:pt x="11330" y="1005157"/>
                  </a:lnTo>
                  <a:lnTo>
                    <a:pt x="5080" y="959108"/>
                  </a:lnTo>
                  <a:lnTo>
                    <a:pt x="1281" y="912323"/>
                  </a:lnTo>
                  <a:lnTo>
                    <a:pt x="0" y="864870"/>
                  </a:lnTo>
                  <a:close/>
                </a:path>
              </a:pathLst>
            </a:custGeom>
            <a:noFill/>
            <a:ln w="9525" cap="flat" cmpd="sng">
              <a:solidFill>
                <a:srgbClr val="221742">
                  <a:alpha val="100000"/>
                </a:srgbClr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6280150" y="2940050"/>
            <a:ext cx="1784350" cy="1606550"/>
          </a:xfrm>
          <a:prstGeom prst="rect">
            <a:avLst/>
          </a:prstGeom>
        </p:spPr>
        <p:txBody>
          <a:bodyPr vert="horz" wrap="square" lIns="0" tIns="31115" rIns="0" bIns="0" rtlCol="0">
            <a:spAutoFit/>
          </a:bodyPr>
          <a:p>
            <a:pPr marL="12700" indent="-1270" algn="ctr" eaLnBrk="1" hangingPunct="1">
              <a:lnSpc>
                <a:spcPct val="92000"/>
              </a:lnSpc>
              <a:spcBef>
                <a:spcPts val="250"/>
              </a:spcBef>
              <a:buNone/>
            </a:pPr>
            <a:r>
              <a:rPr lang="zh-CN" altLang="x-none" sz="1400">
                <a:latin typeface="Candara" panose="020E0502030303020204" pitchFamily="34" charset="0"/>
                <a:cs typeface="Candara" panose="020E0502030303020204" pitchFamily="34" charset="0"/>
              </a:rPr>
              <a:t>The initial version, SSH1  was focused on  providing a secure  remote logon facility to  replace TELNET and  other remote logon  schemes that provided  no security</a:t>
            </a:r>
            <a:endParaRPr lang="zh-CN" altLang="x-none" sz="1400" dirty="0">
              <a:latin typeface="Candara" panose="020E0502030303020204" pitchFamily="34" charset="0"/>
              <a:ea typeface="Candara" panose="020E0502030303020204" pitchFamily="34" charset="0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867400" y="5383213"/>
            <a:ext cx="2052638" cy="1022350"/>
          </a:xfrm>
          <a:prstGeom prst="rect">
            <a:avLst/>
          </a:prstGeom>
        </p:spPr>
        <p:txBody>
          <a:bodyPr vert="horz" wrap="square" lIns="0" tIns="31115" rIns="0" bIns="0" rtlCol="0">
            <a:spAutoFit/>
          </a:bodyPr>
          <a:p>
            <a:pPr marL="11430" algn="ctr" eaLnBrk="1" hangingPunct="1">
              <a:lnSpc>
                <a:spcPct val="92000"/>
              </a:lnSpc>
              <a:spcBef>
                <a:spcPts val="250"/>
              </a:spcBef>
              <a:buNone/>
            </a:pPr>
            <a:r>
              <a:rPr lang="zh-CN" altLang="x-none" sz="1400">
                <a:latin typeface="Candara" panose="020E0502030303020204" pitchFamily="34" charset="0"/>
                <a:cs typeface="Candara" panose="020E0502030303020204" pitchFamily="34" charset="0"/>
              </a:rPr>
              <a:t>SSH also provides a more  general client/server  capability and can be used  for such network functions  as file transfer and e-mail</a:t>
            </a:r>
            <a:endParaRPr lang="zh-CN" altLang="x-none" sz="1400" dirty="0">
              <a:latin typeface="Candara" panose="020E0502030303020204" pitchFamily="34" charset="0"/>
              <a:ea typeface="Candara" panose="020E0502030303020204" pitchFamily="34" charset="0"/>
            </a:endParaRPr>
          </a:p>
        </p:txBody>
      </p:sp>
      <p:grpSp>
        <p:nvGrpSpPr>
          <p:cNvPr id="27656" name="object 14"/>
          <p:cNvGrpSpPr/>
          <p:nvPr/>
        </p:nvGrpSpPr>
        <p:grpSpPr>
          <a:xfrm>
            <a:off x="3332163" y="4256088"/>
            <a:ext cx="1741487" cy="1739900"/>
            <a:chOff x="3332797" y="4256341"/>
            <a:chExt cx="1741170" cy="1739264"/>
          </a:xfrm>
        </p:grpSpPr>
        <p:pic>
          <p:nvPicPr>
            <p:cNvPr id="27663" name="object 1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37559" y="4261103"/>
              <a:ext cx="1731264" cy="1729739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27664" name="object 16"/>
            <p:cNvSpPr/>
            <p:nvPr/>
          </p:nvSpPr>
          <p:spPr>
            <a:xfrm>
              <a:off x="3337559" y="4261103"/>
              <a:ext cx="1731645" cy="1729739"/>
            </a:xfrm>
            <a:custGeom>
              <a:avLst/>
              <a:gdLst/>
              <a:ahLst/>
              <a:cxnLst/>
              <a:pathLst>
                <a:path w="1731645" h="1729739">
                  <a:moveTo>
                    <a:pt x="0" y="864870"/>
                  </a:moveTo>
                  <a:lnTo>
                    <a:pt x="1281" y="817417"/>
                  </a:lnTo>
                  <a:lnTo>
                    <a:pt x="5079" y="770634"/>
                  </a:lnTo>
                  <a:lnTo>
                    <a:pt x="11330" y="724585"/>
                  </a:lnTo>
                  <a:lnTo>
                    <a:pt x="19967" y="679337"/>
                  </a:lnTo>
                  <a:lnTo>
                    <a:pt x="30924" y="634955"/>
                  </a:lnTo>
                  <a:lnTo>
                    <a:pt x="44135" y="591507"/>
                  </a:lnTo>
                  <a:lnTo>
                    <a:pt x="59533" y="549056"/>
                  </a:lnTo>
                  <a:lnTo>
                    <a:pt x="77053" y="507671"/>
                  </a:lnTo>
                  <a:lnTo>
                    <a:pt x="96629" y="467415"/>
                  </a:lnTo>
                  <a:lnTo>
                    <a:pt x="118194" y="428356"/>
                  </a:lnTo>
                  <a:lnTo>
                    <a:pt x="141683" y="390560"/>
                  </a:lnTo>
                  <a:lnTo>
                    <a:pt x="167030" y="354092"/>
                  </a:lnTo>
                  <a:lnTo>
                    <a:pt x="194168" y="319018"/>
                  </a:lnTo>
                  <a:lnTo>
                    <a:pt x="223032" y="285404"/>
                  </a:lnTo>
                  <a:lnTo>
                    <a:pt x="253555" y="253317"/>
                  </a:lnTo>
                  <a:lnTo>
                    <a:pt x="285672" y="222822"/>
                  </a:lnTo>
                  <a:lnTo>
                    <a:pt x="319316" y="193984"/>
                  </a:lnTo>
                  <a:lnTo>
                    <a:pt x="354421" y="166871"/>
                  </a:lnTo>
                  <a:lnTo>
                    <a:pt x="390922" y="141548"/>
                  </a:lnTo>
                  <a:lnTo>
                    <a:pt x="428751" y="118081"/>
                  </a:lnTo>
                  <a:lnTo>
                    <a:pt x="467845" y="96536"/>
                  </a:lnTo>
                  <a:lnTo>
                    <a:pt x="508135" y="76979"/>
                  </a:lnTo>
                  <a:lnTo>
                    <a:pt x="549556" y="59475"/>
                  </a:lnTo>
                  <a:lnTo>
                    <a:pt x="592043" y="44092"/>
                  </a:lnTo>
                  <a:lnTo>
                    <a:pt x="635529" y="30894"/>
                  </a:lnTo>
                  <a:lnTo>
                    <a:pt x="679947" y="19948"/>
                  </a:lnTo>
                  <a:lnTo>
                    <a:pt x="725233" y="11319"/>
                  </a:lnTo>
                  <a:lnTo>
                    <a:pt x="771320" y="5075"/>
                  </a:lnTo>
                  <a:lnTo>
                    <a:pt x="818141" y="1279"/>
                  </a:lnTo>
                  <a:lnTo>
                    <a:pt x="865631" y="0"/>
                  </a:lnTo>
                  <a:lnTo>
                    <a:pt x="913122" y="1279"/>
                  </a:lnTo>
                  <a:lnTo>
                    <a:pt x="959943" y="5075"/>
                  </a:lnTo>
                  <a:lnTo>
                    <a:pt x="1006030" y="11319"/>
                  </a:lnTo>
                  <a:lnTo>
                    <a:pt x="1051316" y="19948"/>
                  </a:lnTo>
                  <a:lnTo>
                    <a:pt x="1095734" y="30894"/>
                  </a:lnTo>
                  <a:lnTo>
                    <a:pt x="1139220" y="44092"/>
                  </a:lnTo>
                  <a:lnTo>
                    <a:pt x="1181707" y="59475"/>
                  </a:lnTo>
                  <a:lnTo>
                    <a:pt x="1223128" y="76979"/>
                  </a:lnTo>
                  <a:lnTo>
                    <a:pt x="1263418" y="96536"/>
                  </a:lnTo>
                  <a:lnTo>
                    <a:pt x="1302511" y="118081"/>
                  </a:lnTo>
                  <a:lnTo>
                    <a:pt x="1340341" y="141548"/>
                  </a:lnTo>
                  <a:lnTo>
                    <a:pt x="1376842" y="166871"/>
                  </a:lnTo>
                  <a:lnTo>
                    <a:pt x="1411947" y="193984"/>
                  </a:lnTo>
                  <a:lnTo>
                    <a:pt x="1445591" y="222822"/>
                  </a:lnTo>
                  <a:lnTo>
                    <a:pt x="1477708" y="253317"/>
                  </a:lnTo>
                  <a:lnTo>
                    <a:pt x="1508231" y="285404"/>
                  </a:lnTo>
                  <a:lnTo>
                    <a:pt x="1537095" y="319018"/>
                  </a:lnTo>
                  <a:lnTo>
                    <a:pt x="1564233" y="354092"/>
                  </a:lnTo>
                  <a:lnTo>
                    <a:pt x="1589580" y="390560"/>
                  </a:lnTo>
                  <a:lnTo>
                    <a:pt x="1613069" y="428356"/>
                  </a:lnTo>
                  <a:lnTo>
                    <a:pt x="1634634" y="467415"/>
                  </a:lnTo>
                  <a:lnTo>
                    <a:pt x="1654210" y="507671"/>
                  </a:lnTo>
                  <a:lnTo>
                    <a:pt x="1671730" y="549056"/>
                  </a:lnTo>
                  <a:lnTo>
                    <a:pt x="1687128" y="591507"/>
                  </a:lnTo>
                  <a:lnTo>
                    <a:pt x="1700339" y="634955"/>
                  </a:lnTo>
                  <a:lnTo>
                    <a:pt x="1711296" y="679337"/>
                  </a:lnTo>
                  <a:lnTo>
                    <a:pt x="1719933" y="724585"/>
                  </a:lnTo>
                  <a:lnTo>
                    <a:pt x="1726183" y="770634"/>
                  </a:lnTo>
                  <a:lnTo>
                    <a:pt x="1729982" y="817417"/>
                  </a:lnTo>
                  <a:lnTo>
                    <a:pt x="1731264" y="864870"/>
                  </a:lnTo>
                  <a:lnTo>
                    <a:pt x="1729982" y="912323"/>
                  </a:lnTo>
                  <a:lnTo>
                    <a:pt x="1726184" y="959108"/>
                  </a:lnTo>
                  <a:lnTo>
                    <a:pt x="1719933" y="1005157"/>
                  </a:lnTo>
                  <a:lnTo>
                    <a:pt x="1711296" y="1050406"/>
                  </a:lnTo>
                  <a:lnTo>
                    <a:pt x="1700339" y="1094788"/>
                  </a:lnTo>
                  <a:lnTo>
                    <a:pt x="1687128" y="1138237"/>
                  </a:lnTo>
                  <a:lnTo>
                    <a:pt x="1671730" y="1180688"/>
                  </a:lnTo>
                  <a:lnTo>
                    <a:pt x="1654210" y="1222074"/>
                  </a:lnTo>
                  <a:lnTo>
                    <a:pt x="1634634" y="1262329"/>
                  </a:lnTo>
                  <a:lnTo>
                    <a:pt x="1613069" y="1301388"/>
                  </a:lnTo>
                  <a:lnTo>
                    <a:pt x="1589580" y="1339185"/>
                  </a:lnTo>
                  <a:lnTo>
                    <a:pt x="1564233" y="1375653"/>
                  </a:lnTo>
                  <a:lnTo>
                    <a:pt x="1537095" y="1410726"/>
                  </a:lnTo>
                  <a:lnTo>
                    <a:pt x="1508231" y="1444340"/>
                  </a:lnTo>
                  <a:lnTo>
                    <a:pt x="1477708" y="1476427"/>
                  </a:lnTo>
                  <a:lnTo>
                    <a:pt x="1445591" y="1506922"/>
                  </a:lnTo>
                  <a:lnTo>
                    <a:pt x="1411947" y="1535759"/>
                  </a:lnTo>
                  <a:lnTo>
                    <a:pt x="1376842" y="1562871"/>
                  </a:lnTo>
                  <a:lnTo>
                    <a:pt x="1340341" y="1588194"/>
                  </a:lnTo>
                  <a:lnTo>
                    <a:pt x="1302512" y="1611661"/>
                  </a:lnTo>
                  <a:lnTo>
                    <a:pt x="1263418" y="1633205"/>
                  </a:lnTo>
                  <a:lnTo>
                    <a:pt x="1223128" y="1652762"/>
                  </a:lnTo>
                  <a:lnTo>
                    <a:pt x="1181707" y="1670265"/>
                  </a:lnTo>
                  <a:lnTo>
                    <a:pt x="1139220" y="1685648"/>
                  </a:lnTo>
                  <a:lnTo>
                    <a:pt x="1095734" y="1698846"/>
                  </a:lnTo>
                  <a:lnTo>
                    <a:pt x="1051316" y="1709792"/>
                  </a:lnTo>
                  <a:lnTo>
                    <a:pt x="1006030" y="1718420"/>
                  </a:lnTo>
                  <a:lnTo>
                    <a:pt x="959943" y="1724665"/>
                  </a:lnTo>
                  <a:lnTo>
                    <a:pt x="913122" y="1728460"/>
                  </a:lnTo>
                  <a:lnTo>
                    <a:pt x="865631" y="1729740"/>
                  </a:lnTo>
                  <a:lnTo>
                    <a:pt x="818141" y="1728460"/>
                  </a:lnTo>
                  <a:lnTo>
                    <a:pt x="771320" y="1724665"/>
                  </a:lnTo>
                  <a:lnTo>
                    <a:pt x="725233" y="1718420"/>
                  </a:lnTo>
                  <a:lnTo>
                    <a:pt x="679947" y="1709792"/>
                  </a:lnTo>
                  <a:lnTo>
                    <a:pt x="635529" y="1698846"/>
                  </a:lnTo>
                  <a:lnTo>
                    <a:pt x="592043" y="1685648"/>
                  </a:lnTo>
                  <a:lnTo>
                    <a:pt x="549556" y="1670265"/>
                  </a:lnTo>
                  <a:lnTo>
                    <a:pt x="508135" y="1652762"/>
                  </a:lnTo>
                  <a:lnTo>
                    <a:pt x="467845" y="1633205"/>
                  </a:lnTo>
                  <a:lnTo>
                    <a:pt x="428752" y="1611661"/>
                  </a:lnTo>
                  <a:lnTo>
                    <a:pt x="390922" y="1588194"/>
                  </a:lnTo>
                  <a:lnTo>
                    <a:pt x="354421" y="1562871"/>
                  </a:lnTo>
                  <a:lnTo>
                    <a:pt x="319316" y="1535759"/>
                  </a:lnTo>
                  <a:lnTo>
                    <a:pt x="285672" y="1506922"/>
                  </a:lnTo>
                  <a:lnTo>
                    <a:pt x="253555" y="1476427"/>
                  </a:lnTo>
                  <a:lnTo>
                    <a:pt x="223032" y="1444340"/>
                  </a:lnTo>
                  <a:lnTo>
                    <a:pt x="194168" y="1410726"/>
                  </a:lnTo>
                  <a:lnTo>
                    <a:pt x="167030" y="1375653"/>
                  </a:lnTo>
                  <a:lnTo>
                    <a:pt x="141683" y="1339185"/>
                  </a:lnTo>
                  <a:lnTo>
                    <a:pt x="118194" y="1301388"/>
                  </a:lnTo>
                  <a:lnTo>
                    <a:pt x="96629" y="1262329"/>
                  </a:lnTo>
                  <a:lnTo>
                    <a:pt x="77053" y="1222074"/>
                  </a:lnTo>
                  <a:lnTo>
                    <a:pt x="59533" y="1180688"/>
                  </a:lnTo>
                  <a:lnTo>
                    <a:pt x="44135" y="1138237"/>
                  </a:lnTo>
                  <a:lnTo>
                    <a:pt x="30924" y="1094788"/>
                  </a:lnTo>
                  <a:lnTo>
                    <a:pt x="19967" y="1050406"/>
                  </a:lnTo>
                  <a:lnTo>
                    <a:pt x="11330" y="1005157"/>
                  </a:lnTo>
                  <a:lnTo>
                    <a:pt x="5080" y="959108"/>
                  </a:lnTo>
                  <a:lnTo>
                    <a:pt x="1281" y="912323"/>
                  </a:lnTo>
                  <a:lnTo>
                    <a:pt x="0" y="864870"/>
                  </a:lnTo>
                  <a:close/>
                </a:path>
              </a:pathLst>
            </a:custGeom>
            <a:noFill/>
            <a:ln w="9525" cap="flat" cmpd="sng">
              <a:solidFill>
                <a:srgbClr val="221742">
                  <a:alpha val="100000"/>
                </a:srgbClr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1216025" y="5310188"/>
            <a:ext cx="2111375" cy="965200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p>
            <a:pPr marL="12700" algn="ctr" eaLnBrk="1" hangingPunct="1">
              <a:lnSpc>
                <a:spcPct val="92000"/>
              </a:lnSpc>
              <a:spcBef>
                <a:spcPts val="240"/>
              </a:spcBef>
              <a:buNone/>
            </a:pPr>
            <a:r>
              <a:rPr lang="zh-CN" altLang="x-none" sz="1400">
                <a:latin typeface="Candara" panose="020E0502030303020204" pitchFamily="34" charset="0"/>
                <a:cs typeface="Candara" panose="020E0502030303020204" pitchFamily="34" charset="0"/>
              </a:rPr>
              <a:t>SSH2 fixes a number of  security flaws in the original  scheme and is </a:t>
            </a:r>
            <a:r>
              <a:rPr lang="zh-CN" altLang="x-none" sz="1200">
                <a:latin typeface="Candara" panose="020E0502030303020204" pitchFamily="34" charset="0"/>
                <a:cs typeface="Candara" panose="020E0502030303020204" pitchFamily="34" charset="0"/>
              </a:rPr>
              <a:t>documented as  a proposed standard in IETF  RFCs 4250 through 4256</a:t>
            </a:r>
            <a:endParaRPr lang="zh-CN" altLang="x-none" sz="1200" dirty="0">
              <a:latin typeface="Candara" panose="020E0502030303020204" pitchFamily="34" charset="0"/>
              <a:ea typeface="Candara" panose="020E0502030303020204" pitchFamily="34" charset="0"/>
            </a:endParaRPr>
          </a:p>
        </p:txBody>
      </p:sp>
      <p:grpSp>
        <p:nvGrpSpPr>
          <p:cNvPr id="27658" name="object 18"/>
          <p:cNvGrpSpPr/>
          <p:nvPr/>
        </p:nvGrpSpPr>
        <p:grpSpPr>
          <a:xfrm>
            <a:off x="3081338" y="3481388"/>
            <a:ext cx="2328862" cy="1739900"/>
            <a:chOff x="3081337" y="3482149"/>
            <a:chExt cx="2329180" cy="1739264"/>
          </a:xfrm>
        </p:grpSpPr>
        <p:pic>
          <p:nvPicPr>
            <p:cNvPr id="27660" name="object 1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086100" y="3486911"/>
              <a:ext cx="1731264" cy="1729739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27661" name="object 20"/>
            <p:cNvSpPr/>
            <p:nvPr/>
          </p:nvSpPr>
          <p:spPr>
            <a:xfrm>
              <a:off x="3086100" y="3486911"/>
              <a:ext cx="1731645" cy="1729739"/>
            </a:xfrm>
            <a:custGeom>
              <a:avLst/>
              <a:gdLst/>
              <a:ahLst/>
              <a:cxnLst/>
              <a:pathLst>
                <a:path w="1731645" h="1729739">
                  <a:moveTo>
                    <a:pt x="0" y="864869"/>
                  </a:moveTo>
                  <a:lnTo>
                    <a:pt x="1281" y="817417"/>
                  </a:lnTo>
                  <a:lnTo>
                    <a:pt x="5080" y="770634"/>
                  </a:lnTo>
                  <a:lnTo>
                    <a:pt x="11330" y="724585"/>
                  </a:lnTo>
                  <a:lnTo>
                    <a:pt x="19967" y="679337"/>
                  </a:lnTo>
                  <a:lnTo>
                    <a:pt x="30924" y="634955"/>
                  </a:lnTo>
                  <a:lnTo>
                    <a:pt x="44135" y="591507"/>
                  </a:lnTo>
                  <a:lnTo>
                    <a:pt x="59533" y="549056"/>
                  </a:lnTo>
                  <a:lnTo>
                    <a:pt x="77053" y="507671"/>
                  </a:lnTo>
                  <a:lnTo>
                    <a:pt x="96629" y="467415"/>
                  </a:lnTo>
                  <a:lnTo>
                    <a:pt x="118194" y="428356"/>
                  </a:lnTo>
                  <a:lnTo>
                    <a:pt x="141683" y="390560"/>
                  </a:lnTo>
                  <a:lnTo>
                    <a:pt x="167030" y="354092"/>
                  </a:lnTo>
                  <a:lnTo>
                    <a:pt x="194168" y="319018"/>
                  </a:lnTo>
                  <a:lnTo>
                    <a:pt x="223032" y="285404"/>
                  </a:lnTo>
                  <a:lnTo>
                    <a:pt x="253555" y="253317"/>
                  </a:lnTo>
                  <a:lnTo>
                    <a:pt x="285672" y="222822"/>
                  </a:lnTo>
                  <a:lnTo>
                    <a:pt x="319316" y="193984"/>
                  </a:lnTo>
                  <a:lnTo>
                    <a:pt x="354421" y="166871"/>
                  </a:lnTo>
                  <a:lnTo>
                    <a:pt x="390922" y="141548"/>
                  </a:lnTo>
                  <a:lnTo>
                    <a:pt x="428752" y="118081"/>
                  </a:lnTo>
                  <a:lnTo>
                    <a:pt x="467845" y="96536"/>
                  </a:lnTo>
                  <a:lnTo>
                    <a:pt x="508135" y="76979"/>
                  </a:lnTo>
                  <a:lnTo>
                    <a:pt x="549556" y="59475"/>
                  </a:lnTo>
                  <a:lnTo>
                    <a:pt x="592043" y="44092"/>
                  </a:lnTo>
                  <a:lnTo>
                    <a:pt x="635529" y="30894"/>
                  </a:lnTo>
                  <a:lnTo>
                    <a:pt x="679947" y="19948"/>
                  </a:lnTo>
                  <a:lnTo>
                    <a:pt x="725233" y="11319"/>
                  </a:lnTo>
                  <a:lnTo>
                    <a:pt x="771320" y="5075"/>
                  </a:lnTo>
                  <a:lnTo>
                    <a:pt x="818141" y="1279"/>
                  </a:lnTo>
                  <a:lnTo>
                    <a:pt x="865632" y="0"/>
                  </a:lnTo>
                  <a:lnTo>
                    <a:pt x="913122" y="1279"/>
                  </a:lnTo>
                  <a:lnTo>
                    <a:pt x="959943" y="5075"/>
                  </a:lnTo>
                  <a:lnTo>
                    <a:pt x="1006030" y="11319"/>
                  </a:lnTo>
                  <a:lnTo>
                    <a:pt x="1051316" y="19948"/>
                  </a:lnTo>
                  <a:lnTo>
                    <a:pt x="1095734" y="30894"/>
                  </a:lnTo>
                  <a:lnTo>
                    <a:pt x="1139220" y="44092"/>
                  </a:lnTo>
                  <a:lnTo>
                    <a:pt x="1181707" y="59475"/>
                  </a:lnTo>
                  <a:lnTo>
                    <a:pt x="1223128" y="76979"/>
                  </a:lnTo>
                  <a:lnTo>
                    <a:pt x="1263418" y="96536"/>
                  </a:lnTo>
                  <a:lnTo>
                    <a:pt x="1302511" y="118081"/>
                  </a:lnTo>
                  <a:lnTo>
                    <a:pt x="1340341" y="141548"/>
                  </a:lnTo>
                  <a:lnTo>
                    <a:pt x="1376842" y="166871"/>
                  </a:lnTo>
                  <a:lnTo>
                    <a:pt x="1411947" y="193984"/>
                  </a:lnTo>
                  <a:lnTo>
                    <a:pt x="1445591" y="222822"/>
                  </a:lnTo>
                  <a:lnTo>
                    <a:pt x="1477708" y="253317"/>
                  </a:lnTo>
                  <a:lnTo>
                    <a:pt x="1508231" y="285404"/>
                  </a:lnTo>
                  <a:lnTo>
                    <a:pt x="1537095" y="319018"/>
                  </a:lnTo>
                  <a:lnTo>
                    <a:pt x="1564233" y="354092"/>
                  </a:lnTo>
                  <a:lnTo>
                    <a:pt x="1589580" y="390560"/>
                  </a:lnTo>
                  <a:lnTo>
                    <a:pt x="1613069" y="428356"/>
                  </a:lnTo>
                  <a:lnTo>
                    <a:pt x="1634634" y="467415"/>
                  </a:lnTo>
                  <a:lnTo>
                    <a:pt x="1654210" y="507671"/>
                  </a:lnTo>
                  <a:lnTo>
                    <a:pt x="1671730" y="549056"/>
                  </a:lnTo>
                  <a:lnTo>
                    <a:pt x="1687128" y="591507"/>
                  </a:lnTo>
                  <a:lnTo>
                    <a:pt x="1700339" y="634955"/>
                  </a:lnTo>
                  <a:lnTo>
                    <a:pt x="1711296" y="679337"/>
                  </a:lnTo>
                  <a:lnTo>
                    <a:pt x="1719933" y="724585"/>
                  </a:lnTo>
                  <a:lnTo>
                    <a:pt x="1726183" y="770634"/>
                  </a:lnTo>
                  <a:lnTo>
                    <a:pt x="1729982" y="817417"/>
                  </a:lnTo>
                  <a:lnTo>
                    <a:pt x="1731264" y="864869"/>
                  </a:lnTo>
                  <a:lnTo>
                    <a:pt x="1729982" y="912322"/>
                  </a:lnTo>
                  <a:lnTo>
                    <a:pt x="1726184" y="959105"/>
                  </a:lnTo>
                  <a:lnTo>
                    <a:pt x="1719933" y="1005154"/>
                  </a:lnTo>
                  <a:lnTo>
                    <a:pt x="1711296" y="1050402"/>
                  </a:lnTo>
                  <a:lnTo>
                    <a:pt x="1700339" y="1094784"/>
                  </a:lnTo>
                  <a:lnTo>
                    <a:pt x="1687128" y="1138232"/>
                  </a:lnTo>
                  <a:lnTo>
                    <a:pt x="1671730" y="1180683"/>
                  </a:lnTo>
                  <a:lnTo>
                    <a:pt x="1654210" y="1222068"/>
                  </a:lnTo>
                  <a:lnTo>
                    <a:pt x="1634634" y="1262324"/>
                  </a:lnTo>
                  <a:lnTo>
                    <a:pt x="1613069" y="1301383"/>
                  </a:lnTo>
                  <a:lnTo>
                    <a:pt x="1589580" y="1339179"/>
                  </a:lnTo>
                  <a:lnTo>
                    <a:pt x="1564233" y="1375647"/>
                  </a:lnTo>
                  <a:lnTo>
                    <a:pt x="1537095" y="1410721"/>
                  </a:lnTo>
                  <a:lnTo>
                    <a:pt x="1508231" y="1444335"/>
                  </a:lnTo>
                  <a:lnTo>
                    <a:pt x="1477708" y="1476422"/>
                  </a:lnTo>
                  <a:lnTo>
                    <a:pt x="1445591" y="1506917"/>
                  </a:lnTo>
                  <a:lnTo>
                    <a:pt x="1411947" y="1535755"/>
                  </a:lnTo>
                  <a:lnTo>
                    <a:pt x="1376842" y="1562868"/>
                  </a:lnTo>
                  <a:lnTo>
                    <a:pt x="1340341" y="1588191"/>
                  </a:lnTo>
                  <a:lnTo>
                    <a:pt x="1302512" y="1611658"/>
                  </a:lnTo>
                  <a:lnTo>
                    <a:pt x="1263418" y="1633203"/>
                  </a:lnTo>
                  <a:lnTo>
                    <a:pt x="1223128" y="1652760"/>
                  </a:lnTo>
                  <a:lnTo>
                    <a:pt x="1181707" y="1670264"/>
                  </a:lnTo>
                  <a:lnTo>
                    <a:pt x="1139220" y="1685647"/>
                  </a:lnTo>
                  <a:lnTo>
                    <a:pt x="1095734" y="1698845"/>
                  </a:lnTo>
                  <a:lnTo>
                    <a:pt x="1051316" y="1709791"/>
                  </a:lnTo>
                  <a:lnTo>
                    <a:pt x="1006030" y="1718420"/>
                  </a:lnTo>
                  <a:lnTo>
                    <a:pt x="959943" y="1724664"/>
                  </a:lnTo>
                  <a:lnTo>
                    <a:pt x="913122" y="1728460"/>
                  </a:lnTo>
                  <a:lnTo>
                    <a:pt x="865632" y="1729739"/>
                  </a:lnTo>
                  <a:lnTo>
                    <a:pt x="818141" y="1728460"/>
                  </a:lnTo>
                  <a:lnTo>
                    <a:pt x="771320" y="1724664"/>
                  </a:lnTo>
                  <a:lnTo>
                    <a:pt x="725233" y="1718420"/>
                  </a:lnTo>
                  <a:lnTo>
                    <a:pt x="679947" y="1709791"/>
                  </a:lnTo>
                  <a:lnTo>
                    <a:pt x="635529" y="1698845"/>
                  </a:lnTo>
                  <a:lnTo>
                    <a:pt x="592043" y="1685647"/>
                  </a:lnTo>
                  <a:lnTo>
                    <a:pt x="549556" y="1670264"/>
                  </a:lnTo>
                  <a:lnTo>
                    <a:pt x="508135" y="1652760"/>
                  </a:lnTo>
                  <a:lnTo>
                    <a:pt x="467845" y="1633203"/>
                  </a:lnTo>
                  <a:lnTo>
                    <a:pt x="428752" y="1611658"/>
                  </a:lnTo>
                  <a:lnTo>
                    <a:pt x="390922" y="1588191"/>
                  </a:lnTo>
                  <a:lnTo>
                    <a:pt x="354421" y="1562868"/>
                  </a:lnTo>
                  <a:lnTo>
                    <a:pt x="319316" y="1535755"/>
                  </a:lnTo>
                  <a:lnTo>
                    <a:pt x="285672" y="1506917"/>
                  </a:lnTo>
                  <a:lnTo>
                    <a:pt x="253555" y="1476422"/>
                  </a:lnTo>
                  <a:lnTo>
                    <a:pt x="223032" y="1444335"/>
                  </a:lnTo>
                  <a:lnTo>
                    <a:pt x="194168" y="1410721"/>
                  </a:lnTo>
                  <a:lnTo>
                    <a:pt x="167030" y="1375647"/>
                  </a:lnTo>
                  <a:lnTo>
                    <a:pt x="141683" y="1339179"/>
                  </a:lnTo>
                  <a:lnTo>
                    <a:pt x="118194" y="1301383"/>
                  </a:lnTo>
                  <a:lnTo>
                    <a:pt x="96629" y="1262324"/>
                  </a:lnTo>
                  <a:lnTo>
                    <a:pt x="77053" y="1222068"/>
                  </a:lnTo>
                  <a:lnTo>
                    <a:pt x="59533" y="1180683"/>
                  </a:lnTo>
                  <a:lnTo>
                    <a:pt x="44135" y="1138232"/>
                  </a:lnTo>
                  <a:lnTo>
                    <a:pt x="30924" y="1094784"/>
                  </a:lnTo>
                  <a:lnTo>
                    <a:pt x="19967" y="1050402"/>
                  </a:lnTo>
                  <a:lnTo>
                    <a:pt x="11330" y="1005154"/>
                  </a:lnTo>
                  <a:lnTo>
                    <a:pt x="5080" y="959105"/>
                  </a:lnTo>
                  <a:lnTo>
                    <a:pt x="1281" y="912322"/>
                  </a:lnTo>
                  <a:lnTo>
                    <a:pt x="0" y="864869"/>
                  </a:lnTo>
                  <a:close/>
                </a:path>
              </a:pathLst>
            </a:custGeom>
            <a:noFill/>
            <a:ln w="9525" cap="flat" cmpd="sng">
              <a:solidFill>
                <a:srgbClr val="221742">
                  <a:alpha val="100000"/>
                </a:srgbClr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pic>
          <p:nvPicPr>
            <p:cNvPr id="27662" name="object 2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038600" y="3733799"/>
              <a:ext cx="1371600" cy="1371600"/>
            </a:xfrm>
            <a:prstGeom prst="rect">
              <a:avLst/>
            </a:prstGeom>
            <a:noFill/>
            <a:ln w="9525">
              <a:noFill/>
            </a:ln>
          </p:spPr>
        </p:pic>
      </p:grpSp>
      <p:sp>
        <p:nvSpPr>
          <p:cNvPr id="22" name="object 22"/>
          <p:cNvSpPr txBox="1"/>
          <p:nvPr/>
        </p:nvSpPr>
        <p:spPr>
          <a:xfrm>
            <a:off x="1095375" y="2354263"/>
            <a:ext cx="1809750" cy="2438400"/>
          </a:xfrm>
          <a:prstGeom prst="rect">
            <a:avLst/>
          </a:prstGeom>
        </p:spPr>
        <p:txBody>
          <a:bodyPr vert="horz" wrap="square" lIns="0" tIns="31750" rIns="0" bIns="0" rtlCol="0">
            <a:spAutoFit/>
          </a:bodyPr>
          <a:p>
            <a:pPr marL="12700" eaLnBrk="1" hangingPunct="1">
              <a:lnSpc>
                <a:spcPct val="92000"/>
              </a:lnSpc>
              <a:spcBef>
                <a:spcPts val="250"/>
              </a:spcBef>
              <a:buNone/>
            </a:pPr>
            <a:r>
              <a:rPr lang="zh-CN" altLang="x-none" sz="1400">
                <a:latin typeface="Candara" panose="020E0502030303020204" pitchFamily="34" charset="0"/>
                <a:cs typeface="Candara" panose="020E0502030303020204" pitchFamily="34" charset="0"/>
              </a:rPr>
              <a:t>SSH client and server  applications are widely  available for most  operating systems</a:t>
            </a:r>
            <a:endParaRPr lang="zh-CN" altLang="x-none" sz="1400" dirty="0">
              <a:latin typeface="Candara" panose="020E0502030303020204" pitchFamily="34" charset="0"/>
              <a:cs typeface="Candara" panose="020E0502030303020204" pitchFamily="34" charset="0"/>
            </a:endParaRPr>
          </a:p>
          <a:p>
            <a:pPr marL="12700" eaLnBrk="1" hangingPunct="1">
              <a:lnSpc>
                <a:spcPct val="91000"/>
              </a:lnSpc>
              <a:spcBef>
                <a:spcPts val="625"/>
              </a:spcBef>
              <a:buChar char="•"/>
            </a:pPr>
            <a:r>
              <a:rPr lang="zh-CN" altLang="x-none" sz="1200">
                <a:latin typeface="Candara" panose="020E0502030303020204" pitchFamily="34" charset="0"/>
                <a:cs typeface="Candara" panose="020E0502030303020204" pitchFamily="34" charset="0"/>
              </a:rPr>
              <a:t>Has become the method  of choice for remote login  and X tunneling</a:t>
            </a:r>
            <a:endParaRPr lang="zh-CN" altLang="x-none" sz="1200" dirty="0">
              <a:latin typeface="Candara" panose="020E0502030303020204" pitchFamily="34" charset="0"/>
              <a:cs typeface="Candara" panose="020E0502030303020204" pitchFamily="34" charset="0"/>
            </a:endParaRPr>
          </a:p>
          <a:p>
            <a:pPr marL="12700" eaLnBrk="1" hangingPunct="1">
              <a:lnSpc>
                <a:spcPts val="1325"/>
              </a:lnSpc>
              <a:spcBef>
                <a:spcPts val="240"/>
              </a:spcBef>
              <a:buChar char="•"/>
            </a:pPr>
            <a:r>
              <a:rPr lang="zh-CN" altLang="x-none" sz="1200">
                <a:latin typeface="Candara" panose="020E0502030303020204" pitchFamily="34" charset="0"/>
                <a:cs typeface="Candara" panose="020E0502030303020204" pitchFamily="34" charset="0"/>
              </a:rPr>
              <a:t>Is rapidly becoming one  of the most pervasive  applications for  encryption technology  outside of embedded  systems</a:t>
            </a:r>
            <a:endParaRPr lang="zh-CN" altLang="x-none" sz="1200" dirty="0">
              <a:latin typeface="Candara" panose="020E0502030303020204" pitchFamily="34" charset="0"/>
              <a:ea typeface="Candara" panose="020E0502030303020204" pitchFamily="34" charset="0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8674" name="object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8600" y="0"/>
            <a:ext cx="8531225" cy="67246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1905000" y="6096000"/>
            <a:ext cx="2101850" cy="3698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spAutoFit/>
          </a:bodyPr>
          <a:lstStyle/>
          <a:p>
            <a:pPr marR="0" defTabSz="914400" eaLnBrk="1" fontAlgn="auto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IN" kern="1200" cap="none" spc="0" normalizeH="0" baseline="0" noProof="0" dirty="0"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74725" y="247650"/>
            <a:ext cx="7212013" cy="847725"/>
          </a:xfr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sz="5400" b="0" i="0" u="none" strike="noStrike" kern="0" cap="none" spc="-25" normalizeH="0" baseline="0" noProof="0" dirty="0">
                <a:ln>
                  <a:noFill/>
                </a:ln>
                <a:solidFill>
                  <a:srgbClr val="2E1F57"/>
                </a:solidFill>
                <a:effectLst/>
                <a:uLnTx/>
                <a:uFillTx/>
                <a:latin typeface="Candara" panose="020E0502030303020204"/>
                <a:ea typeface="+mj-ea"/>
                <a:cs typeface="Candara" panose="020E0502030303020204"/>
              </a:rPr>
              <a:t>Transport </a:t>
            </a:r>
            <a:r>
              <a:rPr kumimoji="0" sz="5400" b="0" i="0" u="none" strike="noStrike" kern="0" cap="none" spc="-5" normalizeH="0" baseline="0" noProof="0" dirty="0">
                <a:ln>
                  <a:noFill/>
                </a:ln>
                <a:solidFill>
                  <a:srgbClr val="2E1F57"/>
                </a:solidFill>
                <a:effectLst/>
                <a:uLnTx/>
                <a:uFillTx/>
                <a:latin typeface="Candara" panose="020E0502030303020204"/>
                <a:ea typeface="+mj-ea"/>
                <a:cs typeface="Candara" panose="020E0502030303020204"/>
              </a:rPr>
              <a:t>Layer</a:t>
            </a:r>
            <a:r>
              <a:rPr kumimoji="0" sz="5400" b="0" i="0" u="none" strike="noStrike" kern="0" cap="none" spc="-30" normalizeH="0" baseline="0" noProof="0" dirty="0">
                <a:ln>
                  <a:noFill/>
                </a:ln>
                <a:solidFill>
                  <a:srgbClr val="2E1F57"/>
                </a:solidFill>
                <a:effectLst/>
                <a:uLnTx/>
                <a:uFillTx/>
                <a:latin typeface="Candara" panose="020E0502030303020204"/>
                <a:ea typeface="+mj-ea"/>
                <a:cs typeface="Candara" panose="020E0502030303020204"/>
              </a:rPr>
              <a:t> </a:t>
            </a:r>
            <a:r>
              <a:rPr kumimoji="0" sz="5400" b="0" i="0" u="none" strike="noStrike" kern="0" cap="none" spc="0" normalizeH="0" baseline="0" noProof="0" dirty="0">
                <a:ln>
                  <a:noFill/>
                </a:ln>
                <a:solidFill>
                  <a:srgbClr val="2E1F57"/>
                </a:solidFill>
                <a:effectLst/>
                <a:uLnTx/>
                <a:uFillTx/>
                <a:latin typeface="Candara" panose="020E0502030303020204"/>
                <a:ea typeface="+mj-ea"/>
                <a:cs typeface="Candara" panose="020E0502030303020204"/>
              </a:rPr>
              <a:t>Protocol</a:t>
            </a:r>
            <a:endParaRPr kumimoji="0" sz="5400" b="0" i="0" u="none" strike="noStrike" kern="0" cap="none" spc="0" normalizeH="0" baseline="0" noProof="0" dirty="0">
              <a:ln>
                <a:noFill/>
              </a:ln>
              <a:solidFill>
                <a:srgbClr val="2E1F57"/>
              </a:solidFill>
              <a:effectLst/>
              <a:uLnTx/>
              <a:uFillTx/>
              <a:latin typeface="Candara" panose="020E0502030303020204"/>
              <a:ea typeface="+mj-ea"/>
              <a:cs typeface="Candara" panose="020E0502030303020204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08038" y="1624013"/>
            <a:ext cx="7589838" cy="4813300"/>
          </a:xfrm>
          <a:prstGeom prst="rect">
            <a:avLst/>
          </a:prstGeom>
        </p:spPr>
        <p:txBody>
          <a:bodyPr vert="horz" wrap="square" lIns="0" tIns="83820" rIns="0" bIns="0" rtlCol="0">
            <a:spAutoFit/>
          </a:bodyPr>
          <a:p>
            <a:pPr marL="349250" indent="-336550" defTabSz="914400" eaLnBrk="1" hangingPunct="1">
              <a:lnSpc>
                <a:spcPts val="2300"/>
              </a:lnSpc>
              <a:spcBef>
                <a:spcPts val="665"/>
              </a:spcBef>
              <a:buChar char="•"/>
              <a:tabLst>
                <a:tab pos="349250" algn="l"/>
              </a:tabLst>
            </a:pPr>
            <a:r>
              <a:rPr lang="zh-CN" altLang="x-none" sz="2400">
                <a:solidFill>
                  <a:srgbClr val="2E1F57"/>
                </a:solidFill>
                <a:latin typeface="Candara" panose="020E0502030303020204" pitchFamily="34" charset="0"/>
                <a:cs typeface="Candara" panose="020E0502030303020204" pitchFamily="34" charset="0"/>
              </a:rPr>
              <a:t>Server authentication occurs at the transport layer,  based on the server possessing a public/private key pair</a:t>
            </a:r>
            <a:endParaRPr lang="zh-CN" altLang="x-none" sz="2400" dirty="0">
              <a:latin typeface="Candara" panose="020E0502030303020204" pitchFamily="34" charset="0"/>
              <a:cs typeface="Candara" panose="020E0502030303020204" pitchFamily="34" charset="0"/>
            </a:endParaRPr>
          </a:p>
          <a:p>
            <a:pPr marL="349250" indent="-336550" defTabSz="914400" eaLnBrk="1" hangingPunct="1">
              <a:lnSpc>
                <a:spcPct val="80000"/>
              </a:lnSpc>
              <a:spcBef>
                <a:spcPts val="1225"/>
              </a:spcBef>
              <a:buChar char="•"/>
              <a:tabLst>
                <a:tab pos="349250" algn="l"/>
              </a:tabLst>
            </a:pPr>
            <a:r>
              <a:rPr lang="zh-CN" altLang="x-none" sz="2400">
                <a:solidFill>
                  <a:srgbClr val="2E1F57"/>
                </a:solidFill>
                <a:latin typeface="Candara" panose="020E0502030303020204" pitchFamily="34" charset="0"/>
                <a:cs typeface="Candara" panose="020E0502030303020204" pitchFamily="34" charset="0"/>
              </a:rPr>
              <a:t>A server may have multiple host keys using multiple  different asymmetric encryption algorithms</a:t>
            </a:r>
            <a:endParaRPr lang="zh-CN" altLang="x-none" sz="2400" dirty="0">
              <a:latin typeface="Candara" panose="020E0502030303020204" pitchFamily="34" charset="0"/>
              <a:cs typeface="Candara" panose="020E0502030303020204" pitchFamily="34" charset="0"/>
            </a:endParaRPr>
          </a:p>
          <a:p>
            <a:pPr marL="349250" indent="-336550" defTabSz="914400" eaLnBrk="1" hangingPunct="1">
              <a:spcBef>
                <a:spcPts val="625"/>
              </a:spcBef>
              <a:buChar char="•"/>
              <a:tabLst>
                <a:tab pos="349250" algn="l"/>
              </a:tabLst>
            </a:pPr>
            <a:r>
              <a:rPr lang="zh-CN" altLang="x-none" sz="2400">
                <a:solidFill>
                  <a:srgbClr val="2E1F57"/>
                </a:solidFill>
                <a:latin typeface="Candara" panose="020E0502030303020204" pitchFamily="34" charset="0"/>
                <a:cs typeface="Candara" panose="020E0502030303020204" pitchFamily="34" charset="0"/>
              </a:rPr>
              <a:t>Multiple hosts may share the same host key</a:t>
            </a:r>
            <a:endParaRPr lang="zh-CN" altLang="x-none" sz="2400" dirty="0">
              <a:latin typeface="Candara" panose="020E0502030303020204" pitchFamily="34" charset="0"/>
              <a:cs typeface="Candara" panose="020E0502030303020204" pitchFamily="34" charset="0"/>
            </a:endParaRPr>
          </a:p>
          <a:p>
            <a:pPr marL="349250" indent="-336550" defTabSz="914400" eaLnBrk="1" hangingPunct="1">
              <a:lnSpc>
                <a:spcPts val="2300"/>
              </a:lnSpc>
              <a:spcBef>
                <a:spcPts val="1190"/>
              </a:spcBef>
              <a:buChar char="•"/>
              <a:tabLst>
                <a:tab pos="349250" algn="l"/>
              </a:tabLst>
            </a:pPr>
            <a:r>
              <a:rPr lang="zh-CN" altLang="x-none" sz="2400">
                <a:solidFill>
                  <a:srgbClr val="2E1F57"/>
                </a:solidFill>
                <a:latin typeface="Candara" panose="020E0502030303020204" pitchFamily="34" charset="0"/>
                <a:cs typeface="Candara" panose="020E0502030303020204" pitchFamily="34" charset="0"/>
              </a:rPr>
              <a:t>The server host key is used during key exchange to  authenticate the identity of the host</a:t>
            </a:r>
            <a:endParaRPr lang="zh-CN" altLang="x-none" sz="2400" dirty="0">
              <a:latin typeface="Candara" panose="020E0502030303020204" pitchFamily="34" charset="0"/>
              <a:cs typeface="Candara" panose="020E0502030303020204" pitchFamily="34" charset="0"/>
            </a:endParaRPr>
          </a:p>
          <a:p>
            <a:pPr marL="349250" indent="-336550" defTabSz="914400" eaLnBrk="1" hangingPunct="1">
              <a:spcBef>
                <a:spcPts val="650"/>
              </a:spcBef>
              <a:buChar char="•"/>
              <a:tabLst>
                <a:tab pos="349250" algn="l"/>
              </a:tabLst>
            </a:pPr>
            <a:r>
              <a:rPr lang="zh-CN" altLang="x-none" sz="2400">
                <a:solidFill>
                  <a:srgbClr val="2E1F57"/>
                </a:solidFill>
                <a:latin typeface="Candara" panose="020E0502030303020204" pitchFamily="34" charset="0"/>
                <a:cs typeface="Candara" panose="020E0502030303020204" pitchFamily="34" charset="0"/>
              </a:rPr>
              <a:t>RFC 4251 dictates two alternative trust models:</a:t>
            </a:r>
            <a:endParaRPr lang="zh-CN" altLang="x-none" sz="2400" dirty="0">
              <a:latin typeface="Candara" panose="020E0502030303020204" pitchFamily="34" charset="0"/>
              <a:cs typeface="Candara" panose="020E0502030303020204" pitchFamily="34" charset="0"/>
            </a:endParaRPr>
          </a:p>
          <a:p>
            <a:pPr marL="698500" lvl="1" indent="-349250" defTabSz="914400" eaLnBrk="1" hangingPunct="1">
              <a:lnSpc>
                <a:spcPct val="80000"/>
              </a:lnSpc>
              <a:spcBef>
                <a:spcPts val="600"/>
              </a:spcBef>
              <a:buClr>
                <a:srgbClr val="B9ABE2"/>
              </a:buClr>
              <a:buChar char="•"/>
              <a:tabLst>
                <a:tab pos="349250" algn="l"/>
              </a:tabLst>
            </a:pPr>
            <a:r>
              <a:rPr lang="zh-CN" altLang="x-none" sz="2200">
                <a:solidFill>
                  <a:srgbClr val="2E1F57"/>
                </a:solidFill>
                <a:latin typeface="Candara" panose="020E0502030303020204" pitchFamily="34" charset="0"/>
                <a:cs typeface="Candara" panose="020E0502030303020204" pitchFamily="34" charset="0"/>
              </a:rPr>
              <a:t>The client has a local database that associates each host  name with the corresponding public host key</a:t>
            </a:r>
            <a:endParaRPr lang="zh-CN" altLang="x-none" sz="2200" dirty="0">
              <a:latin typeface="Candara" panose="020E0502030303020204" pitchFamily="34" charset="0"/>
              <a:cs typeface="Candara" panose="020E0502030303020204" pitchFamily="34" charset="0"/>
            </a:endParaRPr>
          </a:p>
          <a:p>
            <a:pPr marL="698500" lvl="1" indent="-349250" defTabSz="914400" eaLnBrk="1" hangingPunct="1">
              <a:lnSpc>
                <a:spcPct val="80000"/>
              </a:lnSpc>
              <a:spcBef>
                <a:spcPts val="600"/>
              </a:spcBef>
              <a:buClr>
                <a:srgbClr val="B9ABE2"/>
              </a:buClr>
              <a:buChar char="•"/>
              <a:tabLst>
                <a:tab pos="349250" algn="l"/>
              </a:tabLst>
            </a:pPr>
            <a:r>
              <a:rPr lang="zh-CN" altLang="x-none" sz="2200">
                <a:solidFill>
                  <a:srgbClr val="2E1F57"/>
                </a:solidFill>
                <a:latin typeface="Candara" panose="020E0502030303020204" pitchFamily="34" charset="0"/>
                <a:cs typeface="Candara" panose="020E0502030303020204" pitchFamily="34" charset="0"/>
              </a:rPr>
              <a:t>The host name-to-key association is certified by a trusted  certification authority (CA); the client only knows the CA  root key and can verify the validity of all host keys certified  by accepted CAs</a:t>
            </a:r>
            <a:endParaRPr lang="zh-CN" altLang="x-none" sz="2200" dirty="0">
              <a:latin typeface="Candara" panose="020E0502030303020204" pitchFamily="34" charset="0"/>
              <a:ea typeface="Candara" panose="020E0502030303020204" pitchFamily="34" charset="0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0722" name="object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47800" y="0"/>
            <a:ext cx="65532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2133600" y="6172200"/>
            <a:ext cx="958850" cy="3698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R="0" defTabSz="914400" eaLnBrk="1" fontAlgn="auto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IN" kern="1200" cap="none" spc="0" normalizeH="0" baseline="0" noProof="0" dirty="0"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1746" name="object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24000" y="0"/>
            <a:ext cx="6172200" cy="668178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2209800" y="6172200"/>
            <a:ext cx="958850" cy="3698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R="0" defTabSz="914400" eaLnBrk="1" fontAlgn="auto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IN" kern="1200" cap="none" spc="0" normalizeH="0" baseline="0" noProof="0" dirty="0"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pic>
        <p:nvPicPr>
          <p:cNvPr id="32770" name="object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2771" name="object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0"/>
            <a:ext cx="6781800" cy="67818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object 4"/>
          <p:cNvSpPr txBox="1"/>
          <p:nvPr/>
        </p:nvSpPr>
        <p:spPr>
          <a:xfrm>
            <a:off x="3584575" y="4673600"/>
            <a:ext cx="1301750" cy="3905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defTabSz="914400" eaLnBrk="1" fontAlgn="auto" hangingPunct="1"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sz="1200" kern="1200" cap="none" spc="0" normalizeH="0" baseline="0" noProof="0" dirty="0">
                <a:latin typeface="Candara" panose="020E0502030303020204"/>
                <a:ea typeface="+mn-ea"/>
                <a:cs typeface="Candara" panose="020E0502030303020204"/>
              </a:rPr>
              <a:t>*</a:t>
            </a:r>
            <a:r>
              <a:rPr kumimoji="0" sz="1200" kern="1200" cap="none" spc="-25" normalizeH="0" baseline="0" noProof="0" dirty="0">
                <a:latin typeface="Candara" panose="020E0502030303020204"/>
                <a:ea typeface="+mn-ea"/>
                <a:cs typeface="Candara" panose="020E0502030303020204"/>
              </a:rPr>
              <a:t> </a:t>
            </a:r>
            <a:r>
              <a:rPr kumimoji="0" sz="1200" kern="1200" cap="none" spc="0" normalizeH="0" baseline="0" noProof="0" dirty="0">
                <a:latin typeface="Candara" panose="020E0502030303020204"/>
                <a:ea typeface="+mn-ea"/>
                <a:cs typeface="Candara" panose="020E0502030303020204"/>
              </a:rPr>
              <a:t>=</a:t>
            </a:r>
            <a:r>
              <a:rPr kumimoji="0" sz="1200" kern="1200" cap="none" spc="-25" normalizeH="0" baseline="0" noProof="0" dirty="0">
                <a:latin typeface="Candara" panose="020E0502030303020204"/>
                <a:ea typeface="+mn-ea"/>
                <a:cs typeface="Candara" panose="020E0502030303020204"/>
              </a:rPr>
              <a:t> </a:t>
            </a:r>
            <a:r>
              <a:rPr kumimoji="0" sz="1200" kern="1200" cap="none" spc="-5" normalizeH="0" baseline="0" noProof="0" dirty="0">
                <a:latin typeface="Candara" panose="020E0502030303020204"/>
                <a:ea typeface="+mn-ea"/>
                <a:cs typeface="Candara" panose="020E0502030303020204"/>
              </a:rPr>
              <a:t>Required</a:t>
            </a:r>
            <a:endParaRPr kumimoji="0" sz="1200" kern="1200" cap="none" spc="0" normalizeH="0" baseline="0" noProof="0">
              <a:latin typeface="Candara" panose="020E0502030303020204"/>
              <a:ea typeface="+mn-ea"/>
              <a:cs typeface="Candara" panose="020E0502030303020204"/>
            </a:endParaRPr>
          </a:p>
          <a:p>
            <a:pPr marL="12700" marR="0" defTabSz="914400" eaLnBrk="1" fontAlgn="auto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sz="1200" kern="1200" cap="none" spc="-5" normalizeH="0" baseline="0" noProof="0" dirty="0">
                <a:latin typeface="Candara" panose="020E0502030303020204"/>
                <a:ea typeface="+mn-ea"/>
                <a:cs typeface="Candara" panose="020E0502030303020204"/>
              </a:rPr>
              <a:t>**</a:t>
            </a:r>
            <a:r>
              <a:rPr kumimoji="0" sz="1200" kern="1200" cap="none" spc="-30" normalizeH="0" baseline="0" noProof="0" dirty="0">
                <a:latin typeface="Candara" panose="020E0502030303020204"/>
                <a:ea typeface="+mn-ea"/>
                <a:cs typeface="Candara" panose="020E0502030303020204"/>
              </a:rPr>
              <a:t> </a:t>
            </a:r>
            <a:r>
              <a:rPr kumimoji="0" sz="1200" kern="1200" cap="none" spc="0" normalizeH="0" baseline="0" noProof="0" dirty="0">
                <a:latin typeface="Candara" panose="020E0502030303020204"/>
                <a:ea typeface="+mn-ea"/>
                <a:cs typeface="Candara" panose="020E0502030303020204"/>
              </a:rPr>
              <a:t>=</a:t>
            </a:r>
            <a:r>
              <a:rPr kumimoji="0" sz="1200" kern="1200" cap="none" spc="-30" normalizeH="0" baseline="0" noProof="0" dirty="0">
                <a:latin typeface="Candara" panose="020E0502030303020204"/>
                <a:ea typeface="+mn-ea"/>
                <a:cs typeface="Candara" panose="020E0502030303020204"/>
              </a:rPr>
              <a:t> </a:t>
            </a:r>
            <a:r>
              <a:rPr kumimoji="0" sz="1200" kern="1200" cap="none" spc="-5" normalizeH="0" baseline="0" noProof="0" dirty="0">
                <a:latin typeface="Candara" panose="020E0502030303020204"/>
                <a:ea typeface="+mn-ea"/>
                <a:cs typeface="Candara" panose="020E0502030303020204"/>
              </a:rPr>
              <a:t>Recommended</a:t>
            </a:r>
            <a:endParaRPr kumimoji="0" sz="1200" kern="1200" cap="none" spc="0" normalizeH="0" baseline="0" noProof="0">
              <a:latin typeface="Candara" panose="020E0502030303020204"/>
              <a:ea typeface="+mn-ea"/>
              <a:cs typeface="Candara" panose="020E0502030303020204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7448550" y="546100"/>
            <a:ext cx="1258888" cy="392113"/>
          </a:xfr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sz="2400" b="0" i="0" u="none" strike="noStrike" kern="0" cap="none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anose="020E0502030303020204"/>
                <a:ea typeface="+mj-ea"/>
                <a:cs typeface="Candara" panose="020E0502030303020204"/>
              </a:rPr>
              <a:t>Table</a:t>
            </a:r>
            <a:r>
              <a:rPr kumimoji="0" sz="2400" b="0" i="0" u="none" strike="noStrike" kern="0" cap="none" spc="-7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anose="020E0502030303020204"/>
                <a:ea typeface="+mj-ea"/>
                <a:cs typeface="Candara" panose="020E0502030303020204"/>
              </a:rPr>
              <a:t> </a:t>
            </a:r>
            <a:endParaRPr kumimoji="0" sz="2400" b="0" i="0" u="none" strike="noStrike" kern="0" cap="none" spc="0" normalizeH="0" baseline="0" noProof="0" dirty="0">
              <a:ln>
                <a:noFill/>
              </a:ln>
              <a:solidFill>
                <a:srgbClr val="2E1F57"/>
              </a:solidFill>
              <a:effectLst/>
              <a:uLnTx/>
              <a:uFillTx/>
              <a:latin typeface="Candara" panose="020E0502030303020204"/>
              <a:ea typeface="+mj-ea"/>
              <a:cs typeface="Candara" panose="020E05020303030202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151688" y="1277938"/>
            <a:ext cx="1849438" cy="331946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905" algn="ctr" eaLnBrk="1" hangingPunct="1">
              <a:spcBef>
                <a:spcPts val="100"/>
              </a:spcBef>
              <a:buNone/>
            </a:pPr>
            <a:r>
              <a:rPr lang="zh-CN" altLang="x-none" sz="2400">
                <a:latin typeface="Candara" panose="020E0502030303020204" pitchFamily="34" charset="0"/>
                <a:cs typeface="Candara" panose="020E0502030303020204" pitchFamily="34" charset="0"/>
              </a:rPr>
              <a:t>SSH</a:t>
            </a:r>
            <a:endParaRPr lang="zh-CN" altLang="x-none" sz="2400" dirty="0">
              <a:latin typeface="Candara" panose="020E0502030303020204" pitchFamily="34" charset="0"/>
              <a:cs typeface="Candara" panose="020E0502030303020204" pitchFamily="34" charset="0"/>
            </a:endParaRPr>
          </a:p>
          <a:p>
            <a:pPr marL="1905" algn="ctr" eaLnBrk="1" hangingPunct="1">
              <a:lnSpc>
                <a:spcPct val="200000"/>
              </a:lnSpc>
              <a:buNone/>
            </a:pPr>
            <a:r>
              <a:rPr lang="zh-CN" altLang="x-none" sz="2400">
                <a:latin typeface="Candara" panose="020E0502030303020204" pitchFamily="34" charset="0"/>
                <a:cs typeface="Candara" panose="020E0502030303020204" pitchFamily="34" charset="0"/>
              </a:rPr>
              <a:t>Transport  Layer  Cryptographic  Algorithms</a:t>
            </a:r>
            <a:endParaRPr lang="zh-CN" altLang="x-none" sz="2400" dirty="0">
              <a:latin typeface="Candara" panose="020E0502030303020204" pitchFamily="34" charset="0"/>
              <a:ea typeface="Candara" panose="020E0502030303020204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146" name="object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8600" y="0"/>
            <a:ext cx="8597900" cy="648493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object 3"/>
          <p:cNvSpPr txBox="1"/>
          <p:nvPr/>
        </p:nvSpPr>
        <p:spPr>
          <a:xfrm>
            <a:off x="2303463" y="6278563"/>
            <a:ext cx="960438" cy="26828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defTabSz="914400" eaLnBrk="1" fontAlgn="auto" hangingPunct="1"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sz="1600" kern="1200" cap="none" spc="-45" normalizeH="0" baseline="0" noProof="0" dirty="0">
                <a:latin typeface="Arial MT"/>
                <a:ea typeface="+mn-ea"/>
                <a:cs typeface="Arial MT"/>
              </a:rPr>
              <a:t>Table</a:t>
            </a:r>
            <a:r>
              <a:rPr kumimoji="0" sz="1600" kern="1200" cap="none" spc="-50" normalizeH="0" baseline="0" noProof="0" dirty="0">
                <a:latin typeface="Arial MT"/>
                <a:ea typeface="+mn-ea"/>
                <a:cs typeface="Arial MT"/>
              </a:rPr>
              <a:t> </a:t>
            </a:r>
            <a:r>
              <a:rPr kumimoji="0" sz="1600" kern="1200" cap="none" spc="-10" normalizeH="0" baseline="0" noProof="0" dirty="0">
                <a:latin typeface="Arial MT"/>
                <a:ea typeface="+mn-ea"/>
                <a:cs typeface="Arial MT"/>
              </a:rPr>
              <a:t>17.1</a:t>
            </a:r>
            <a:endParaRPr kumimoji="0" sz="1600" kern="1200" cap="none" spc="0" normalizeH="0" baseline="0" noProof="0">
              <a:latin typeface="Arial MT"/>
              <a:ea typeface="+mn-ea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398838" y="6278563"/>
            <a:ext cx="3363913" cy="268288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12065" rIns="0" bIns="0" rtlCol="0">
            <a:spAutoFit/>
          </a:bodyPr>
          <a:lstStyle/>
          <a:p>
            <a:pPr marL="12700" marR="0" defTabSz="914400" eaLnBrk="1" fontAlgn="auto" hangingPunct="1"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sz="1600" kern="1200" cap="none" spc="-5" normalizeH="0" baseline="0" noProof="0" dirty="0">
                <a:latin typeface="Arial MT"/>
                <a:ea typeface="+mn-ea"/>
                <a:cs typeface="Arial MT"/>
              </a:rPr>
              <a:t>A</a:t>
            </a:r>
            <a:r>
              <a:rPr kumimoji="0" sz="1600" kern="1200" cap="none" spc="-90" normalizeH="0" baseline="0" noProof="0" dirty="0">
                <a:latin typeface="Arial MT"/>
                <a:ea typeface="+mn-ea"/>
                <a:cs typeface="Arial MT"/>
              </a:rPr>
              <a:t> </a:t>
            </a:r>
            <a:r>
              <a:rPr kumimoji="0" sz="1600" kern="1200" cap="none" spc="-10" normalizeH="0" baseline="0" noProof="0" dirty="0">
                <a:latin typeface="Arial MT"/>
                <a:ea typeface="+mn-ea"/>
                <a:cs typeface="Arial MT"/>
              </a:rPr>
              <a:t>Comparison</a:t>
            </a:r>
            <a:r>
              <a:rPr kumimoji="0" sz="1600" kern="1200" cap="none" spc="-5" normalizeH="0" baseline="0" noProof="0" dirty="0">
                <a:latin typeface="Arial MT"/>
                <a:ea typeface="+mn-ea"/>
                <a:cs typeface="Arial MT"/>
              </a:rPr>
              <a:t> of</a:t>
            </a:r>
            <a:r>
              <a:rPr kumimoji="0" sz="1600" kern="1200" cap="none" spc="-15" normalizeH="0" baseline="0" noProof="0" dirty="0">
                <a:latin typeface="Arial MT"/>
                <a:ea typeface="+mn-ea"/>
                <a:cs typeface="Arial MT"/>
              </a:rPr>
              <a:t> </a:t>
            </a:r>
            <a:r>
              <a:rPr kumimoji="0" sz="1600" kern="1200" cap="none" spc="-10" normalizeH="0" baseline="0" noProof="0" dirty="0">
                <a:latin typeface="Arial MT"/>
                <a:ea typeface="+mn-ea"/>
                <a:cs typeface="Arial MT"/>
              </a:rPr>
              <a:t>Threats</a:t>
            </a:r>
            <a:r>
              <a:rPr kumimoji="0" sz="1600" kern="1200" cap="none" spc="25" normalizeH="0" baseline="0" noProof="0" dirty="0">
                <a:latin typeface="Arial MT"/>
                <a:ea typeface="+mn-ea"/>
                <a:cs typeface="Arial MT"/>
              </a:rPr>
              <a:t> </a:t>
            </a:r>
            <a:r>
              <a:rPr kumimoji="0" sz="1600" kern="1200" cap="none" spc="-5" normalizeH="0" baseline="0" noProof="0" dirty="0">
                <a:latin typeface="Arial MT"/>
                <a:ea typeface="+mn-ea"/>
                <a:cs typeface="Arial MT"/>
              </a:rPr>
              <a:t>on the</a:t>
            </a:r>
            <a:r>
              <a:rPr kumimoji="0" sz="1600" kern="1200" cap="none" spc="10" normalizeH="0" baseline="0" noProof="0" dirty="0">
                <a:latin typeface="Arial MT"/>
                <a:ea typeface="+mn-ea"/>
                <a:cs typeface="Arial MT"/>
              </a:rPr>
              <a:t> </a:t>
            </a:r>
            <a:r>
              <a:rPr kumimoji="0" sz="1600" kern="1200" cap="none" spc="-15" normalizeH="0" baseline="0" noProof="0" dirty="0">
                <a:latin typeface="Arial MT"/>
                <a:ea typeface="+mn-ea"/>
                <a:cs typeface="Arial MT"/>
              </a:rPr>
              <a:t>Web</a:t>
            </a:r>
            <a:endParaRPr kumimoji="0" sz="1600" kern="1200" cap="none" spc="0" normalizeH="0" baseline="0" noProof="0">
              <a:latin typeface="Arial MT"/>
              <a:ea typeface="+mn-ea"/>
              <a:cs typeface="Arial MT"/>
            </a:endParaRPr>
          </a:p>
        </p:txBody>
      </p:sp>
      <p:sp>
        <p:nvSpPr>
          <p:cNvPr id="6149" name="TextBox 4"/>
          <p:cNvSpPr txBox="1"/>
          <p:nvPr/>
        </p:nvSpPr>
        <p:spPr>
          <a:xfrm>
            <a:off x="2373313" y="6278563"/>
            <a:ext cx="958850" cy="369887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>
            <a:spAutoFit/>
          </a:bodyPr>
          <a:p>
            <a:pPr eaLnBrk="1" hangingPunct="1">
              <a:buNone/>
            </a:pPr>
            <a:endParaRPr lang="en-IN" altLang="x-none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27113" y="247650"/>
            <a:ext cx="7094538" cy="847725"/>
          </a:xfr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sz="5400" b="0" i="0" u="none" strike="noStrike" kern="0" cap="none" spc="-5" normalizeH="0" baseline="0" noProof="0" dirty="0">
                <a:ln>
                  <a:noFill/>
                </a:ln>
                <a:solidFill>
                  <a:srgbClr val="2E1F57"/>
                </a:solidFill>
                <a:effectLst/>
                <a:uLnTx/>
                <a:uFillTx/>
                <a:latin typeface="Candara" panose="020E0502030303020204"/>
                <a:ea typeface="+mj-ea"/>
                <a:cs typeface="Candara" panose="020E0502030303020204"/>
              </a:rPr>
              <a:t>Authentication</a:t>
            </a:r>
            <a:r>
              <a:rPr kumimoji="0" sz="5400" b="0" i="0" u="none" strike="noStrike" kern="0" cap="none" spc="-114" normalizeH="0" baseline="0" noProof="0" dirty="0">
                <a:ln>
                  <a:noFill/>
                </a:ln>
                <a:solidFill>
                  <a:srgbClr val="2E1F57"/>
                </a:solidFill>
                <a:effectLst/>
                <a:uLnTx/>
                <a:uFillTx/>
                <a:latin typeface="Candara" panose="020E0502030303020204"/>
                <a:ea typeface="+mj-ea"/>
                <a:cs typeface="Candara" panose="020E0502030303020204"/>
              </a:rPr>
              <a:t> </a:t>
            </a:r>
            <a:r>
              <a:rPr kumimoji="0" sz="5400" b="0" i="0" u="none" strike="noStrike" kern="0" cap="none" spc="0" normalizeH="0" baseline="0" noProof="0" dirty="0">
                <a:ln>
                  <a:noFill/>
                </a:ln>
                <a:solidFill>
                  <a:srgbClr val="2E1F57"/>
                </a:solidFill>
                <a:effectLst/>
                <a:uLnTx/>
                <a:uFillTx/>
                <a:latin typeface="Candara" panose="020E0502030303020204"/>
                <a:ea typeface="+mj-ea"/>
                <a:cs typeface="Candara" panose="020E0502030303020204"/>
              </a:rPr>
              <a:t>Methods</a:t>
            </a:r>
            <a:endParaRPr kumimoji="0" sz="5400" b="0" i="0" u="none" strike="noStrike" kern="0" cap="none" spc="0" normalizeH="0" baseline="0" noProof="0" dirty="0">
              <a:ln>
                <a:noFill/>
              </a:ln>
              <a:solidFill>
                <a:srgbClr val="2E1F57"/>
              </a:solidFill>
              <a:effectLst/>
              <a:uLnTx/>
              <a:uFillTx/>
              <a:latin typeface="Candara" panose="020E0502030303020204"/>
              <a:ea typeface="+mj-ea"/>
              <a:cs typeface="Candara" panose="020E0502030303020204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88975" y="1689100"/>
            <a:ext cx="7742238" cy="4765675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p>
            <a:pPr marL="355600" indent="-342900" defTabSz="914400" eaLnBrk="1" hangingPunct="1">
              <a:spcBef>
                <a:spcPts val="300"/>
              </a:spcBef>
              <a:buClr>
                <a:srgbClr val="B9ABE2"/>
              </a:buClr>
              <a:buChar char="•"/>
              <a:tabLst>
                <a:tab pos="355600" algn="l"/>
              </a:tabLst>
            </a:pPr>
            <a:r>
              <a:rPr lang="zh-CN" altLang="x-none" sz="2000">
                <a:solidFill>
                  <a:srgbClr val="2E1F57"/>
                </a:solidFill>
                <a:latin typeface="Candara" panose="020E0502030303020204" pitchFamily="34" charset="0"/>
                <a:cs typeface="Candara" panose="020E0502030303020204" pitchFamily="34" charset="0"/>
              </a:rPr>
              <a:t>Publickey</a:t>
            </a:r>
            <a:endParaRPr lang="zh-CN" altLang="x-none" sz="2000" dirty="0">
              <a:latin typeface="Candara" panose="020E0502030303020204" pitchFamily="34" charset="0"/>
              <a:cs typeface="Candara" panose="020E0502030303020204" pitchFamily="34" charset="0"/>
            </a:endParaRPr>
          </a:p>
          <a:p>
            <a:pPr marL="698500" lvl="1" indent="-336550" defTabSz="914400" eaLnBrk="1" hangingPunct="1">
              <a:lnSpc>
                <a:spcPct val="80000"/>
              </a:lnSpc>
              <a:spcBef>
                <a:spcPts val="600"/>
              </a:spcBef>
              <a:buChar char="•"/>
              <a:tabLst>
                <a:tab pos="355600" algn="l"/>
              </a:tabLst>
            </a:pPr>
            <a:r>
              <a:rPr lang="zh-CN" altLang="x-none">
                <a:solidFill>
                  <a:srgbClr val="2E1F57"/>
                </a:solidFill>
                <a:latin typeface="Candara" panose="020E0502030303020204" pitchFamily="34" charset="0"/>
                <a:cs typeface="Candara" panose="020E0502030303020204" pitchFamily="34" charset="0"/>
              </a:rPr>
              <a:t>The client sends a message to the server that contains the client’s public  key, with the message signed by the client’s private key</a:t>
            </a:r>
            <a:endParaRPr lang="zh-CN" altLang="x-none" dirty="0">
              <a:latin typeface="Candara" panose="020E0502030303020204" pitchFamily="34" charset="0"/>
              <a:cs typeface="Candara" panose="020E0502030303020204" pitchFamily="34" charset="0"/>
            </a:endParaRPr>
          </a:p>
          <a:p>
            <a:pPr marL="698500" lvl="1" indent="-336550" defTabSz="914400" eaLnBrk="1" hangingPunct="1">
              <a:lnSpc>
                <a:spcPct val="80000"/>
              </a:lnSpc>
              <a:spcBef>
                <a:spcPts val="600"/>
              </a:spcBef>
              <a:buChar char="•"/>
              <a:tabLst>
                <a:tab pos="355600" algn="l"/>
              </a:tabLst>
            </a:pPr>
            <a:r>
              <a:rPr lang="zh-CN" altLang="x-none">
                <a:solidFill>
                  <a:srgbClr val="2E1F57"/>
                </a:solidFill>
                <a:latin typeface="Candara" panose="020E0502030303020204" pitchFamily="34" charset="0"/>
                <a:cs typeface="Candara" panose="020E0502030303020204" pitchFamily="34" charset="0"/>
              </a:rPr>
              <a:t>When the server receives this message, it checks whether the supplied  key is acceptable for authentication and, if so, it checks whether the  signature is correct</a:t>
            </a:r>
            <a:endParaRPr lang="zh-CN" altLang="x-none" dirty="0">
              <a:latin typeface="Candara" panose="020E0502030303020204" pitchFamily="34" charset="0"/>
              <a:cs typeface="Candara" panose="020E0502030303020204" pitchFamily="34" charset="0"/>
            </a:endParaRPr>
          </a:p>
          <a:p>
            <a:pPr marL="698500" lvl="1" indent="-336550" defTabSz="914400" eaLnBrk="1" hangingPunct="1">
              <a:spcBef>
                <a:spcPts val="25"/>
              </a:spcBef>
              <a:buClr>
                <a:srgbClr val="2E1F57"/>
              </a:buClr>
              <a:buFont typeface="Candara" panose="020E0502030303020204" pitchFamily="34" charset="0"/>
              <a:buChar char="•"/>
              <a:tabLst>
                <a:tab pos="355600" algn="l"/>
              </a:tabLst>
            </a:pPr>
            <a:endParaRPr lang="zh-CN" altLang="x-none" sz="1500" dirty="0">
              <a:latin typeface="Candara" panose="020E0502030303020204" pitchFamily="34" charset="0"/>
              <a:cs typeface="Candara" panose="020E0502030303020204" pitchFamily="34" charset="0"/>
            </a:endParaRPr>
          </a:p>
          <a:p>
            <a:pPr marL="355600" indent="-342900" defTabSz="914400" eaLnBrk="1" hangingPunct="1">
              <a:buClr>
                <a:srgbClr val="B9ABE2"/>
              </a:buClr>
              <a:buChar char="•"/>
              <a:tabLst>
                <a:tab pos="355600" algn="l"/>
              </a:tabLst>
            </a:pPr>
            <a:r>
              <a:rPr lang="zh-CN" altLang="x-none" sz="2000">
                <a:solidFill>
                  <a:srgbClr val="2E1F57"/>
                </a:solidFill>
                <a:latin typeface="Candara" panose="020E0502030303020204" pitchFamily="34" charset="0"/>
                <a:cs typeface="Candara" panose="020E0502030303020204" pitchFamily="34" charset="0"/>
              </a:rPr>
              <a:t>Password</a:t>
            </a:r>
            <a:endParaRPr lang="zh-CN" altLang="x-none" sz="2000" dirty="0">
              <a:latin typeface="Candara" panose="020E0502030303020204" pitchFamily="34" charset="0"/>
              <a:cs typeface="Candara" panose="020E0502030303020204" pitchFamily="34" charset="0"/>
            </a:endParaRPr>
          </a:p>
          <a:p>
            <a:pPr marL="698500" lvl="1" indent="-336550" defTabSz="914400" eaLnBrk="1" hangingPunct="1">
              <a:lnSpc>
                <a:spcPts val="1950"/>
              </a:lnSpc>
              <a:spcBef>
                <a:spcPts val="175"/>
              </a:spcBef>
              <a:buChar char="•"/>
              <a:tabLst>
                <a:tab pos="355600" algn="l"/>
              </a:tabLst>
            </a:pPr>
            <a:r>
              <a:rPr lang="zh-CN" altLang="x-none">
                <a:solidFill>
                  <a:srgbClr val="2E1F57"/>
                </a:solidFill>
                <a:latin typeface="Candara" panose="020E0502030303020204" pitchFamily="34" charset="0"/>
                <a:cs typeface="Candara" panose="020E0502030303020204" pitchFamily="34" charset="0"/>
              </a:rPr>
              <a:t>The client sends a message containing a plaintext password, which is</a:t>
            </a:r>
            <a:endParaRPr lang="zh-CN" altLang="x-none" dirty="0">
              <a:latin typeface="Candara" panose="020E0502030303020204" pitchFamily="34" charset="0"/>
              <a:cs typeface="Candara" panose="020E0502030303020204" pitchFamily="34" charset="0"/>
            </a:endParaRPr>
          </a:p>
          <a:p>
            <a:pPr marL="355600" indent="-342900" defTabSz="914400" eaLnBrk="1" hangingPunct="1">
              <a:lnSpc>
                <a:spcPts val="1950"/>
              </a:lnSpc>
              <a:buNone/>
              <a:tabLst>
                <a:tab pos="355600" algn="l"/>
              </a:tabLst>
            </a:pPr>
            <a:r>
              <a:rPr lang="zh-CN" altLang="x-none">
                <a:solidFill>
                  <a:srgbClr val="2E1F57"/>
                </a:solidFill>
                <a:latin typeface="Candara" panose="020E0502030303020204" pitchFamily="34" charset="0"/>
                <a:cs typeface="Candara" panose="020E0502030303020204" pitchFamily="34" charset="0"/>
              </a:rPr>
              <a:t>protected by encryption by the Transport Layer Protocol</a:t>
            </a:r>
            <a:endParaRPr lang="zh-CN" altLang="x-none" dirty="0">
              <a:latin typeface="Candara" panose="020E0502030303020204" pitchFamily="34" charset="0"/>
              <a:cs typeface="Candara" panose="020E0502030303020204" pitchFamily="34" charset="0"/>
            </a:endParaRPr>
          </a:p>
          <a:p>
            <a:pPr marL="355600" indent="-342900" defTabSz="914400" eaLnBrk="1" hangingPunct="1">
              <a:spcBef>
                <a:spcPts val="25"/>
              </a:spcBef>
              <a:buNone/>
              <a:tabLst>
                <a:tab pos="355600" algn="l"/>
              </a:tabLst>
            </a:pPr>
            <a:endParaRPr lang="zh-CN" altLang="x-none" sz="1500" dirty="0">
              <a:latin typeface="Candara" panose="020E0502030303020204" pitchFamily="34" charset="0"/>
              <a:cs typeface="Candara" panose="020E0502030303020204" pitchFamily="34" charset="0"/>
            </a:endParaRPr>
          </a:p>
          <a:p>
            <a:pPr marL="355600" indent="-342900" defTabSz="914400" eaLnBrk="1" hangingPunct="1">
              <a:buClr>
                <a:srgbClr val="B9ABE2"/>
              </a:buClr>
              <a:buChar char="•"/>
              <a:tabLst>
                <a:tab pos="355600" algn="l"/>
              </a:tabLst>
            </a:pPr>
            <a:r>
              <a:rPr lang="zh-CN" altLang="x-none" sz="2000">
                <a:solidFill>
                  <a:srgbClr val="2E1F57"/>
                </a:solidFill>
                <a:latin typeface="Candara" panose="020E0502030303020204" pitchFamily="34" charset="0"/>
                <a:cs typeface="Candara" panose="020E0502030303020204" pitchFamily="34" charset="0"/>
              </a:rPr>
              <a:t>Hostbased</a:t>
            </a:r>
            <a:endParaRPr lang="zh-CN" altLang="x-none" sz="2000" dirty="0">
              <a:latin typeface="Candara" panose="020E0502030303020204" pitchFamily="34" charset="0"/>
              <a:cs typeface="Candara" panose="020E0502030303020204" pitchFamily="34" charset="0"/>
            </a:endParaRPr>
          </a:p>
          <a:p>
            <a:pPr marL="698500" lvl="1" indent="-336550" defTabSz="914400" eaLnBrk="1" hangingPunct="1">
              <a:lnSpc>
                <a:spcPts val="1950"/>
              </a:lnSpc>
              <a:spcBef>
                <a:spcPts val="175"/>
              </a:spcBef>
              <a:buChar char="•"/>
              <a:tabLst>
                <a:tab pos="355600" algn="l"/>
              </a:tabLst>
            </a:pPr>
            <a:r>
              <a:rPr lang="zh-CN" altLang="x-none">
                <a:solidFill>
                  <a:srgbClr val="2E1F57"/>
                </a:solidFill>
                <a:latin typeface="Candara" panose="020E0502030303020204" pitchFamily="34" charset="0"/>
                <a:cs typeface="Candara" panose="020E0502030303020204" pitchFamily="34" charset="0"/>
              </a:rPr>
              <a:t>Authentication is performed on the client’s host rather than the client</a:t>
            </a:r>
            <a:endParaRPr lang="zh-CN" altLang="x-none" dirty="0">
              <a:latin typeface="Candara" panose="020E0502030303020204" pitchFamily="34" charset="0"/>
              <a:cs typeface="Candara" panose="020E0502030303020204" pitchFamily="34" charset="0"/>
            </a:endParaRPr>
          </a:p>
          <a:p>
            <a:pPr marL="355600" indent="-342900" defTabSz="914400" eaLnBrk="1" hangingPunct="1">
              <a:lnSpc>
                <a:spcPts val="1950"/>
              </a:lnSpc>
              <a:buNone/>
              <a:tabLst>
                <a:tab pos="355600" algn="l"/>
              </a:tabLst>
            </a:pPr>
            <a:r>
              <a:rPr lang="zh-CN" altLang="x-none">
                <a:solidFill>
                  <a:srgbClr val="2E1F57"/>
                </a:solidFill>
                <a:latin typeface="Candara" panose="020E0502030303020204" pitchFamily="34" charset="0"/>
                <a:cs typeface="Candara" panose="020E0502030303020204" pitchFamily="34" charset="0"/>
              </a:rPr>
              <a:t>itself</a:t>
            </a:r>
            <a:endParaRPr lang="zh-CN" altLang="x-none" dirty="0">
              <a:latin typeface="Candara" panose="020E0502030303020204" pitchFamily="34" charset="0"/>
              <a:cs typeface="Candara" panose="020E0502030303020204" pitchFamily="34" charset="0"/>
            </a:endParaRPr>
          </a:p>
          <a:p>
            <a:pPr marL="698500" lvl="1" indent="-336550" defTabSz="914400" eaLnBrk="1" hangingPunct="1">
              <a:lnSpc>
                <a:spcPct val="80000"/>
              </a:lnSpc>
              <a:spcBef>
                <a:spcPts val="600"/>
              </a:spcBef>
              <a:buChar char="•"/>
              <a:tabLst>
                <a:tab pos="355600" algn="l"/>
              </a:tabLst>
            </a:pPr>
            <a:r>
              <a:rPr lang="zh-CN" altLang="x-none">
                <a:solidFill>
                  <a:srgbClr val="2E1F57"/>
                </a:solidFill>
                <a:latin typeface="Candara" panose="020E0502030303020204" pitchFamily="34" charset="0"/>
                <a:cs typeface="Candara" panose="020E0502030303020204" pitchFamily="34" charset="0"/>
              </a:rPr>
              <a:t>This method works by having the client send a signature created with the  private key of the client host</a:t>
            </a:r>
            <a:endParaRPr lang="zh-CN" altLang="x-none" dirty="0">
              <a:latin typeface="Candara" panose="020E0502030303020204" pitchFamily="34" charset="0"/>
              <a:cs typeface="Candara" panose="020E0502030303020204" pitchFamily="34" charset="0"/>
            </a:endParaRPr>
          </a:p>
          <a:p>
            <a:pPr marL="698500" lvl="1" indent="-336550" defTabSz="914400" eaLnBrk="1" hangingPunct="1">
              <a:lnSpc>
                <a:spcPct val="80000"/>
              </a:lnSpc>
              <a:spcBef>
                <a:spcPts val="600"/>
              </a:spcBef>
              <a:buChar char="•"/>
              <a:tabLst>
                <a:tab pos="355600" algn="l"/>
              </a:tabLst>
            </a:pPr>
            <a:r>
              <a:rPr lang="zh-CN" altLang="x-none">
                <a:solidFill>
                  <a:srgbClr val="2E1F57"/>
                </a:solidFill>
                <a:latin typeface="Candara" panose="020E0502030303020204" pitchFamily="34" charset="0"/>
                <a:cs typeface="Candara" panose="020E0502030303020204" pitchFamily="34" charset="0"/>
              </a:rPr>
              <a:t>Rather than directly verifying the user’s identity, the SSH server verifies  the identity of the client host</a:t>
            </a:r>
            <a:endParaRPr lang="zh-CN" altLang="x-none" dirty="0">
              <a:latin typeface="Candara" panose="020E0502030303020204" pitchFamily="34" charset="0"/>
              <a:ea typeface="Candara" panose="020E0502030303020204" pitchFamily="34" charset="0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90675" y="247650"/>
            <a:ext cx="5969000" cy="847725"/>
          </a:xfr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sz="5400" b="0" i="0" u="none" strike="noStrike" kern="0" cap="none" spc="-5" normalizeH="0" baseline="0" noProof="0" dirty="0">
                <a:ln>
                  <a:noFill/>
                </a:ln>
                <a:solidFill>
                  <a:srgbClr val="2E1F57"/>
                </a:solidFill>
                <a:effectLst/>
                <a:uLnTx/>
                <a:uFillTx/>
                <a:latin typeface="Candara" panose="020E0502030303020204"/>
                <a:ea typeface="+mj-ea"/>
                <a:cs typeface="Candara" panose="020E0502030303020204"/>
              </a:rPr>
              <a:t>Connection</a:t>
            </a:r>
            <a:r>
              <a:rPr kumimoji="0" sz="5400" b="0" i="0" u="none" strike="noStrike" kern="0" cap="none" spc="-110" normalizeH="0" baseline="0" noProof="0" dirty="0">
                <a:ln>
                  <a:noFill/>
                </a:ln>
                <a:solidFill>
                  <a:srgbClr val="2E1F57"/>
                </a:solidFill>
                <a:effectLst/>
                <a:uLnTx/>
                <a:uFillTx/>
                <a:latin typeface="Candara" panose="020E0502030303020204"/>
                <a:ea typeface="+mj-ea"/>
                <a:cs typeface="Candara" panose="020E0502030303020204"/>
              </a:rPr>
              <a:t> </a:t>
            </a:r>
            <a:r>
              <a:rPr kumimoji="0" sz="5400" b="0" i="0" u="none" strike="noStrike" kern="0" cap="none" spc="0" normalizeH="0" baseline="0" noProof="0" dirty="0">
                <a:ln>
                  <a:noFill/>
                </a:ln>
                <a:solidFill>
                  <a:srgbClr val="2E1F57"/>
                </a:solidFill>
                <a:effectLst/>
                <a:uLnTx/>
                <a:uFillTx/>
                <a:latin typeface="Candara" panose="020E0502030303020204"/>
                <a:ea typeface="+mj-ea"/>
                <a:cs typeface="Candara" panose="020E0502030303020204"/>
              </a:rPr>
              <a:t>Protocol</a:t>
            </a:r>
            <a:endParaRPr kumimoji="0" sz="5400" b="0" i="0" u="none" strike="noStrike" kern="0" cap="none" spc="0" normalizeH="0" baseline="0" noProof="0" dirty="0">
              <a:ln>
                <a:noFill/>
              </a:ln>
              <a:solidFill>
                <a:srgbClr val="2E1F57"/>
              </a:solidFill>
              <a:effectLst/>
              <a:uLnTx/>
              <a:uFillTx/>
              <a:latin typeface="Candara" panose="020E0502030303020204"/>
              <a:ea typeface="+mj-ea"/>
              <a:cs typeface="Candara" panose="020E0502030303020204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1375" y="1866900"/>
            <a:ext cx="7353300" cy="4316413"/>
          </a:xfrm>
          <a:prstGeom prst="rect">
            <a:avLst/>
          </a:prstGeom>
        </p:spPr>
        <p:txBody>
          <a:bodyPr vert="horz" wrap="square" lIns="0" tIns="71755" rIns="0" bIns="0" rtlCol="0">
            <a:spAutoFit/>
          </a:bodyPr>
          <a:p>
            <a:pPr marL="355600" indent="-342900" defTabSz="914400" eaLnBrk="1" hangingPunct="1">
              <a:lnSpc>
                <a:spcPts val="1925"/>
              </a:lnSpc>
              <a:spcBef>
                <a:spcPts val="565"/>
              </a:spcBef>
              <a:buClr>
                <a:srgbClr val="B9ABE2"/>
              </a:buClr>
              <a:buChar char="•"/>
              <a:tabLst>
                <a:tab pos="355600" algn="l"/>
              </a:tabLst>
            </a:pPr>
            <a:r>
              <a:rPr lang="zh-CN" altLang="x-none" sz="2000">
                <a:solidFill>
                  <a:srgbClr val="2E1F57"/>
                </a:solidFill>
                <a:latin typeface="Candara" panose="020E0502030303020204" pitchFamily="34" charset="0"/>
                <a:cs typeface="Candara" panose="020E0502030303020204" pitchFamily="34" charset="0"/>
              </a:rPr>
              <a:t>The SSH Connection Protocol runs on top of the SSH Transport  Layer Protocol and assumes that a secure authentication  connection is in use</a:t>
            </a:r>
            <a:endParaRPr lang="zh-CN" altLang="x-none" sz="2000" dirty="0">
              <a:latin typeface="Candara" panose="020E0502030303020204" pitchFamily="34" charset="0"/>
              <a:cs typeface="Candara" panose="020E0502030303020204" pitchFamily="34" charset="0"/>
            </a:endParaRPr>
          </a:p>
          <a:p>
            <a:pPr marL="336550" lvl="1" indent="-336550" algn="r" defTabSz="914400" eaLnBrk="1" hangingPunct="1">
              <a:lnSpc>
                <a:spcPts val="1950"/>
              </a:lnSpc>
              <a:spcBef>
                <a:spcPts val="200"/>
              </a:spcBef>
              <a:buChar char="•"/>
              <a:tabLst>
                <a:tab pos="355600" algn="l"/>
              </a:tabLst>
            </a:pPr>
            <a:r>
              <a:rPr lang="zh-CN" altLang="x-none">
                <a:solidFill>
                  <a:srgbClr val="2E1F57"/>
                </a:solidFill>
                <a:latin typeface="Candara" panose="020E0502030303020204" pitchFamily="34" charset="0"/>
                <a:cs typeface="Candara" panose="020E0502030303020204" pitchFamily="34" charset="0"/>
              </a:rPr>
              <a:t>The secure authentication connection, referred to as a </a:t>
            </a:r>
            <a:r>
              <a:rPr lang="zh-CN" altLang="x-none" i="1">
                <a:solidFill>
                  <a:srgbClr val="2E1F57"/>
                </a:solidFill>
                <a:latin typeface="Candara" panose="020E0502030303020204" pitchFamily="34" charset="0"/>
                <a:cs typeface="Candara" panose="020E0502030303020204" pitchFamily="34" charset="0"/>
              </a:rPr>
              <a:t>tunnel, </a:t>
            </a:r>
            <a:r>
              <a:rPr lang="zh-CN" altLang="x-none">
                <a:solidFill>
                  <a:srgbClr val="2E1F57"/>
                </a:solidFill>
                <a:latin typeface="Candara" panose="020E0502030303020204" pitchFamily="34" charset="0"/>
                <a:cs typeface="Candara" panose="020E0502030303020204" pitchFamily="34" charset="0"/>
              </a:rPr>
              <a:t>is used</a:t>
            </a:r>
            <a:endParaRPr lang="zh-CN" altLang="x-none" dirty="0">
              <a:latin typeface="Candara" panose="020E0502030303020204" pitchFamily="34" charset="0"/>
              <a:cs typeface="Candara" panose="020E0502030303020204" pitchFamily="34" charset="0"/>
            </a:endParaRPr>
          </a:p>
          <a:p>
            <a:pPr marL="355600" indent="-342900" algn="r" defTabSz="914400" eaLnBrk="1" hangingPunct="1">
              <a:lnSpc>
                <a:spcPts val="1950"/>
              </a:lnSpc>
              <a:buNone/>
              <a:tabLst>
                <a:tab pos="355600" algn="l"/>
              </a:tabLst>
            </a:pPr>
            <a:r>
              <a:rPr lang="zh-CN" altLang="x-none">
                <a:solidFill>
                  <a:srgbClr val="2E1F57"/>
                </a:solidFill>
                <a:latin typeface="Candara" panose="020E0502030303020204" pitchFamily="34" charset="0"/>
                <a:cs typeface="Candara" panose="020E0502030303020204" pitchFamily="34" charset="0"/>
              </a:rPr>
              <a:t>by the Connection Protocol to multiplex a number of logical channels</a:t>
            </a:r>
            <a:endParaRPr lang="zh-CN" altLang="x-none" dirty="0">
              <a:latin typeface="Candara" panose="020E0502030303020204" pitchFamily="34" charset="0"/>
              <a:cs typeface="Candara" panose="020E0502030303020204" pitchFamily="34" charset="0"/>
            </a:endParaRPr>
          </a:p>
          <a:p>
            <a:pPr marL="355600" indent="-342900" defTabSz="914400" eaLnBrk="1" hangingPunct="1">
              <a:spcBef>
                <a:spcPts val="15"/>
              </a:spcBef>
              <a:buNone/>
              <a:tabLst>
                <a:tab pos="355600" algn="l"/>
              </a:tabLst>
            </a:pPr>
            <a:endParaRPr lang="zh-CN" altLang="x-none" sz="1500" dirty="0">
              <a:latin typeface="Candara" panose="020E0502030303020204" pitchFamily="34" charset="0"/>
              <a:cs typeface="Candara" panose="020E0502030303020204" pitchFamily="34" charset="0"/>
            </a:endParaRPr>
          </a:p>
          <a:p>
            <a:pPr marL="355600" indent="-342900" defTabSz="914400" eaLnBrk="1" hangingPunct="1">
              <a:buClr>
                <a:srgbClr val="B9ABE2"/>
              </a:buClr>
              <a:buChar char="•"/>
              <a:tabLst>
                <a:tab pos="355600" algn="l"/>
              </a:tabLst>
            </a:pPr>
            <a:r>
              <a:rPr lang="zh-CN" altLang="x-none" sz="2000">
                <a:solidFill>
                  <a:srgbClr val="2E1F57"/>
                </a:solidFill>
                <a:latin typeface="Candara" panose="020E0502030303020204" pitchFamily="34" charset="0"/>
                <a:cs typeface="Candara" panose="020E0502030303020204" pitchFamily="34" charset="0"/>
              </a:rPr>
              <a:t>Channel mechanism</a:t>
            </a:r>
            <a:endParaRPr lang="zh-CN" altLang="x-none" sz="2000" dirty="0">
              <a:latin typeface="Candara" panose="020E0502030303020204" pitchFamily="34" charset="0"/>
              <a:cs typeface="Candara" panose="020E0502030303020204" pitchFamily="34" charset="0"/>
            </a:endParaRPr>
          </a:p>
          <a:p>
            <a:pPr marL="336550" lvl="1" indent="-336550" defTabSz="914400" eaLnBrk="1" hangingPunct="1">
              <a:lnSpc>
                <a:spcPts val="1950"/>
              </a:lnSpc>
              <a:spcBef>
                <a:spcPts val="175"/>
              </a:spcBef>
              <a:buChar char="•"/>
              <a:tabLst>
                <a:tab pos="355600" algn="l"/>
              </a:tabLst>
            </a:pPr>
            <a:r>
              <a:rPr lang="zh-CN" altLang="x-none">
                <a:solidFill>
                  <a:srgbClr val="2E1F57"/>
                </a:solidFill>
                <a:latin typeface="Candara" panose="020E0502030303020204" pitchFamily="34" charset="0"/>
                <a:cs typeface="Candara" panose="020E0502030303020204" pitchFamily="34" charset="0"/>
              </a:rPr>
              <a:t>All types of communication using SSH are supported using separate</a:t>
            </a:r>
            <a:endParaRPr lang="zh-CN" altLang="x-none" dirty="0">
              <a:latin typeface="Candara" panose="020E0502030303020204" pitchFamily="34" charset="0"/>
              <a:cs typeface="Candara" panose="020E0502030303020204" pitchFamily="34" charset="0"/>
            </a:endParaRPr>
          </a:p>
          <a:p>
            <a:pPr marL="355600" indent="-342900" defTabSz="914400" eaLnBrk="1" hangingPunct="1">
              <a:lnSpc>
                <a:spcPts val="1950"/>
              </a:lnSpc>
              <a:buNone/>
              <a:tabLst>
                <a:tab pos="355600" algn="l"/>
              </a:tabLst>
            </a:pPr>
            <a:r>
              <a:rPr lang="zh-CN" altLang="x-none">
                <a:solidFill>
                  <a:srgbClr val="2E1F57"/>
                </a:solidFill>
                <a:latin typeface="Candara" panose="020E0502030303020204" pitchFamily="34" charset="0"/>
                <a:cs typeface="Candara" panose="020E0502030303020204" pitchFamily="34" charset="0"/>
              </a:rPr>
              <a:t>channels</a:t>
            </a:r>
            <a:endParaRPr lang="zh-CN" altLang="x-none" dirty="0">
              <a:latin typeface="Candara" panose="020E0502030303020204" pitchFamily="34" charset="0"/>
              <a:cs typeface="Candara" panose="020E0502030303020204" pitchFamily="34" charset="0"/>
            </a:endParaRPr>
          </a:p>
          <a:p>
            <a:pPr marL="336550" lvl="1" indent="-336550" defTabSz="914400" eaLnBrk="1" hangingPunct="1">
              <a:spcBef>
                <a:spcPts val="175"/>
              </a:spcBef>
              <a:buChar char="•"/>
              <a:tabLst>
                <a:tab pos="355600" algn="l"/>
              </a:tabLst>
            </a:pPr>
            <a:r>
              <a:rPr lang="zh-CN" altLang="x-none">
                <a:solidFill>
                  <a:srgbClr val="2E1F57"/>
                </a:solidFill>
                <a:latin typeface="Candara" panose="020E0502030303020204" pitchFamily="34" charset="0"/>
                <a:cs typeface="Candara" panose="020E0502030303020204" pitchFamily="34" charset="0"/>
              </a:rPr>
              <a:t>Either side may open a channel</a:t>
            </a:r>
            <a:endParaRPr lang="zh-CN" altLang="x-none" dirty="0">
              <a:latin typeface="Candara" panose="020E0502030303020204" pitchFamily="34" charset="0"/>
              <a:cs typeface="Candara" panose="020E0502030303020204" pitchFamily="34" charset="0"/>
            </a:endParaRPr>
          </a:p>
          <a:p>
            <a:pPr marL="336550" lvl="1" indent="-336550" defTabSz="914400" eaLnBrk="1" hangingPunct="1">
              <a:spcBef>
                <a:spcPts val="175"/>
              </a:spcBef>
              <a:buChar char="•"/>
              <a:tabLst>
                <a:tab pos="355600" algn="l"/>
              </a:tabLst>
            </a:pPr>
            <a:r>
              <a:rPr lang="zh-CN" altLang="x-none">
                <a:solidFill>
                  <a:srgbClr val="2E1F57"/>
                </a:solidFill>
                <a:latin typeface="Candara" panose="020E0502030303020204" pitchFamily="34" charset="0"/>
                <a:cs typeface="Candara" panose="020E0502030303020204" pitchFamily="34" charset="0"/>
              </a:rPr>
              <a:t>For each channel, each side associates a unique channel number</a:t>
            </a:r>
            <a:endParaRPr lang="zh-CN" altLang="x-none" dirty="0">
              <a:latin typeface="Candara" panose="020E0502030303020204" pitchFamily="34" charset="0"/>
              <a:cs typeface="Candara" panose="020E0502030303020204" pitchFamily="34" charset="0"/>
            </a:endParaRPr>
          </a:p>
          <a:p>
            <a:pPr marL="336550" lvl="1" indent="-336550" defTabSz="914400" eaLnBrk="1" hangingPunct="1">
              <a:spcBef>
                <a:spcPts val="165"/>
              </a:spcBef>
              <a:buChar char="•"/>
              <a:tabLst>
                <a:tab pos="355600" algn="l"/>
              </a:tabLst>
            </a:pPr>
            <a:r>
              <a:rPr lang="zh-CN" altLang="x-none">
                <a:solidFill>
                  <a:srgbClr val="2E1F57"/>
                </a:solidFill>
                <a:latin typeface="Candara" panose="020E0502030303020204" pitchFamily="34" charset="0"/>
                <a:cs typeface="Candara" panose="020E0502030303020204" pitchFamily="34" charset="0"/>
              </a:rPr>
              <a:t>Channels are flow controlled using a window mechanism</a:t>
            </a:r>
            <a:endParaRPr lang="zh-CN" altLang="x-none" dirty="0">
              <a:latin typeface="Candara" panose="020E0502030303020204" pitchFamily="34" charset="0"/>
              <a:cs typeface="Candara" panose="020E0502030303020204" pitchFamily="34" charset="0"/>
            </a:endParaRPr>
          </a:p>
          <a:p>
            <a:pPr marL="336550" lvl="1" indent="-336550" defTabSz="914400" eaLnBrk="1" hangingPunct="1">
              <a:lnSpc>
                <a:spcPts val="1950"/>
              </a:lnSpc>
              <a:spcBef>
                <a:spcPts val="175"/>
              </a:spcBef>
              <a:buChar char="•"/>
              <a:tabLst>
                <a:tab pos="355600" algn="l"/>
              </a:tabLst>
            </a:pPr>
            <a:r>
              <a:rPr lang="zh-CN" altLang="x-none">
                <a:solidFill>
                  <a:srgbClr val="2E1F57"/>
                </a:solidFill>
                <a:latin typeface="Candara" panose="020E0502030303020204" pitchFamily="34" charset="0"/>
                <a:cs typeface="Candara" panose="020E0502030303020204" pitchFamily="34" charset="0"/>
              </a:rPr>
              <a:t>No data may be sent to a channel until a message is received to</a:t>
            </a:r>
            <a:endParaRPr lang="zh-CN" altLang="x-none" dirty="0">
              <a:latin typeface="Candara" panose="020E0502030303020204" pitchFamily="34" charset="0"/>
              <a:cs typeface="Candara" panose="020E0502030303020204" pitchFamily="34" charset="0"/>
            </a:endParaRPr>
          </a:p>
          <a:p>
            <a:pPr marL="355600" indent="-342900" defTabSz="914400" eaLnBrk="1" hangingPunct="1">
              <a:lnSpc>
                <a:spcPts val="1950"/>
              </a:lnSpc>
              <a:buNone/>
              <a:tabLst>
                <a:tab pos="355600" algn="l"/>
              </a:tabLst>
            </a:pPr>
            <a:r>
              <a:rPr lang="zh-CN" altLang="x-none">
                <a:solidFill>
                  <a:srgbClr val="2E1F57"/>
                </a:solidFill>
                <a:latin typeface="Candara" panose="020E0502030303020204" pitchFamily="34" charset="0"/>
                <a:cs typeface="Candara" panose="020E0502030303020204" pitchFamily="34" charset="0"/>
              </a:rPr>
              <a:t>indicate that window space is available</a:t>
            </a:r>
            <a:endParaRPr lang="zh-CN" altLang="x-none" dirty="0">
              <a:latin typeface="Candara" panose="020E0502030303020204" pitchFamily="34" charset="0"/>
              <a:cs typeface="Candara" panose="020E0502030303020204" pitchFamily="34" charset="0"/>
            </a:endParaRPr>
          </a:p>
          <a:p>
            <a:pPr marL="336550" lvl="1" indent="-336550" defTabSz="914400" eaLnBrk="1" hangingPunct="1">
              <a:lnSpc>
                <a:spcPct val="80000"/>
              </a:lnSpc>
              <a:spcBef>
                <a:spcPts val="600"/>
              </a:spcBef>
              <a:buChar char="•"/>
              <a:tabLst>
                <a:tab pos="355600" algn="l"/>
              </a:tabLst>
            </a:pPr>
            <a:r>
              <a:rPr lang="zh-CN" altLang="x-none">
                <a:solidFill>
                  <a:srgbClr val="2E1F57"/>
                </a:solidFill>
                <a:latin typeface="Candara" panose="020E0502030303020204" pitchFamily="34" charset="0"/>
                <a:cs typeface="Candara" panose="020E0502030303020204" pitchFamily="34" charset="0"/>
              </a:rPr>
              <a:t>The life of a channel progresses through three stages: opening a  channel, data transfer, and closing a channel</a:t>
            </a:r>
            <a:endParaRPr lang="zh-CN" altLang="x-none" dirty="0">
              <a:latin typeface="Candara" panose="020E0502030303020204" pitchFamily="34" charset="0"/>
              <a:ea typeface="Candara" panose="020E0502030303020204" pitchFamily="34" charset="0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5842" name="object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19200" y="0"/>
            <a:ext cx="6078538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1600200" y="6248400"/>
            <a:ext cx="1035050" cy="3698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R="0" defTabSz="914400" eaLnBrk="1" fontAlgn="auto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IN" kern="1200" cap="none" spc="0" normalizeH="0" baseline="0" noProof="0" dirty="0"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36866" name="object 2"/>
          <p:cNvGrpSpPr/>
          <p:nvPr/>
        </p:nvGrpSpPr>
        <p:grpSpPr>
          <a:xfrm>
            <a:off x="0" y="1373188"/>
            <a:ext cx="9144000" cy="5484812"/>
            <a:chOff x="0" y="1373124"/>
            <a:chExt cx="9144000" cy="5485130"/>
          </a:xfrm>
        </p:grpSpPr>
        <p:sp>
          <p:nvSpPr>
            <p:cNvPr id="36869" name="object 3"/>
            <p:cNvSpPr/>
            <p:nvPr/>
          </p:nvSpPr>
          <p:spPr>
            <a:xfrm>
              <a:off x="229362" y="2099310"/>
              <a:ext cx="8686800" cy="1454150"/>
            </a:xfrm>
            <a:custGeom>
              <a:avLst/>
              <a:gdLst/>
              <a:ahLst/>
              <a:cxnLst/>
              <a:pathLst>
                <a:path w="8686800" h="1454150">
                  <a:moveTo>
                    <a:pt x="8686800" y="0"/>
                  </a:moveTo>
                  <a:lnTo>
                    <a:pt x="0" y="0"/>
                  </a:lnTo>
                  <a:lnTo>
                    <a:pt x="0" y="1453896"/>
                  </a:lnTo>
                  <a:lnTo>
                    <a:pt x="8686800" y="1453896"/>
                  </a:lnTo>
                  <a:lnTo>
                    <a:pt x="8686800" y="0"/>
                  </a:lnTo>
                  <a:close/>
                </a:path>
              </a:pathLst>
            </a:custGeom>
            <a:solidFill>
              <a:srgbClr val="FFFFFF">
                <a:alpha val="90195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36870" name="object 4"/>
            <p:cNvSpPr/>
            <p:nvPr/>
          </p:nvSpPr>
          <p:spPr>
            <a:xfrm>
              <a:off x="229362" y="2099310"/>
              <a:ext cx="8686800" cy="1454150"/>
            </a:xfrm>
            <a:custGeom>
              <a:avLst/>
              <a:gdLst/>
              <a:ahLst/>
              <a:cxnLst/>
              <a:pathLst>
                <a:path w="8686800" h="1454150">
                  <a:moveTo>
                    <a:pt x="0" y="1453896"/>
                  </a:moveTo>
                  <a:lnTo>
                    <a:pt x="8686800" y="1453896"/>
                  </a:lnTo>
                  <a:lnTo>
                    <a:pt x="8686800" y="0"/>
                  </a:lnTo>
                  <a:lnTo>
                    <a:pt x="0" y="0"/>
                  </a:lnTo>
                  <a:lnTo>
                    <a:pt x="0" y="1453896"/>
                  </a:lnTo>
                  <a:close/>
                </a:path>
              </a:pathLst>
            </a:custGeom>
            <a:noFill/>
            <a:ln w="38100" cap="flat" cmpd="sng">
              <a:solidFill>
                <a:srgbClr val="8B73D0">
                  <a:alpha val="100000"/>
                </a:srgbClr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pic>
          <p:nvPicPr>
            <p:cNvPr id="36871" name="object 5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662940" y="1935480"/>
              <a:ext cx="6080760" cy="324612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36872" name="object 6"/>
            <p:cNvSpPr/>
            <p:nvPr/>
          </p:nvSpPr>
          <p:spPr>
            <a:xfrm>
              <a:off x="229362" y="3775709"/>
              <a:ext cx="8686800" cy="1213485"/>
            </a:xfrm>
            <a:custGeom>
              <a:avLst/>
              <a:gdLst/>
              <a:ahLst/>
              <a:cxnLst/>
              <a:pathLst>
                <a:path w="8686800" h="1213485">
                  <a:moveTo>
                    <a:pt x="8686800" y="0"/>
                  </a:moveTo>
                  <a:lnTo>
                    <a:pt x="0" y="0"/>
                  </a:lnTo>
                  <a:lnTo>
                    <a:pt x="0" y="1213103"/>
                  </a:lnTo>
                  <a:lnTo>
                    <a:pt x="8686800" y="1213103"/>
                  </a:lnTo>
                  <a:lnTo>
                    <a:pt x="8686800" y="0"/>
                  </a:lnTo>
                  <a:close/>
                </a:path>
              </a:pathLst>
            </a:custGeom>
            <a:solidFill>
              <a:srgbClr val="FFFFFF">
                <a:alpha val="90195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36873" name="object 7"/>
            <p:cNvSpPr/>
            <p:nvPr/>
          </p:nvSpPr>
          <p:spPr>
            <a:xfrm>
              <a:off x="229362" y="3775709"/>
              <a:ext cx="8686800" cy="1213485"/>
            </a:xfrm>
            <a:custGeom>
              <a:avLst/>
              <a:gdLst/>
              <a:ahLst/>
              <a:cxnLst/>
              <a:pathLst>
                <a:path w="8686800" h="1213485">
                  <a:moveTo>
                    <a:pt x="0" y="1213103"/>
                  </a:moveTo>
                  <a:lnTo>
                    <a:pt x="8686800" y="1213103"/>
                  </a:lnTo>
                  <a:lnTo>
                    <a:pt x="8686800" y="0"/>
                  </a:lnTo>
                  <a:lnTo>
                    <a:pt x="0" y="0"/>
                  </a:lnTo>
                  <a:lnTo>
                    <a:pt x="0" y="1213103"/>
                  </a:lnTo>
                  <a:close/>
                </a:path>
              </a:pathLst>
            </a:custGeom>
            <a:noFill/>
            <a:ln w="38100" cap="flat" cmpd="sng">
              <a:solidFill>
                <a:srgbClr val="8B73D0">
                  <a:alpha val="100000"/>
                </a:srgbClr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pic>
          <p:nvPicPr>
            <p:cNvPr id="36874" name="object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940" y="3611880"/>
              <a:ext cx="6080760" cy="326136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36875" name="object 9"/>
            <p:cNvSpPr/>
            <p:nvPr/>
          </p:nvSpPr>
          <p:spPr>
            <a:xfrm>
              <a:off x="229362" y="5209794"/>
              <a:ext cx="8686800" cy="546100"/>
            </a:xfrm>
            <a:custGeom>
              <a:avLst/>
              <a:gdLst/>
              <a:ahLst/>
              <a:cxnLst/>
              <a:pathLst>
                <a:path w="8686800" h="546100">
                  <a:moveTo>
                    <a:pt x="8686800" y="0"/>
                  </a:moveTo>
                  <a:lnTo>
                    <a:pt x="0" y="0"/>
                  </a:lnTo>
                  <a:lnTo>
                    <a:pt x="0" y="545591"/>
                  </a:lnTo>
                  <a:lnTo>
                    <a:pt x="8686800" y="545591"/>
                  </a:lnTo>
                  <a:lnTo>
                    <a:pt x="8686800" y="0"/>
                  </a:lnTo>
                  <a:close/>
                </a:path>
              </a:pathLst>
            </a:custGeom>
            <a:solidFill>
              <a:srgbClr val="FFFFFF">
                <a:alpha val="90195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36876" name="object 10"/>
            <p:cNvSpPr/>
            <p:nvPr/>
          </p:nvSpPr>
          <p:spPr>
            <a:xfrm>
              <a:off x="229362" y="5209794"/>
              <a:ext cx="8686800" cy="546100"/>
            </a:xfrm>
            <a:custGeom>
              <a:avLst/>
              <a:gdLst/>
              <a:ahLst/>
              <a:cxnLst/>
              <a:pathLst>
                <a:path w="8686800" h="546100">
                  <a:moveTo>
                    <a:pt x="0" y="545591"/>
                  </a:moveTo>
                  <a:lnTo>
                    <a:pt x="8686800" y="545591"/>
                  </a:lnTo>
                  <a:lnTo>
                    <a:pt x="8686800" y="0"/>
                  </a:lnTo>
                  <a:lnTo>
                    <a:pt x="0" y="0"/>
                  </a:lnTo>
                  <a:lnTo>
                    <a:pt x="0" y="545591"/>
                  </a:lnTo>
                  <a:close/>
                </a:path>
              </a:pathLst>
            </a:custGeom>
            <a:noFill/>
            <a:ln w="38099" cap="flat" cmpd="sng">
              <a:solidFill>
                <a:srgbClr val="8B73D0">
                  <a:alpha val="100000"/>
                </a:srgbClr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pic>
          <p:nvPicPr>
            <p:cNvPr id="36877" name="object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2940" y="5047488"/>
              <a:ext cx="6080760" cy="324612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36878" name="object 12"/>
            <p:cNvSpPr/>
            <p:nvPr/>
          </p:nvSpPr>
          <p:spPr>
            <a:xfrm>
              <a:off x="229362" y="5977889"/>
              <a:ext cx="8686800" cy="546100"/>
            </a:xfrm>
            <a:custGeom>
              <a:avLst/>
              <a:gdLst/>
              <a:ahLst/>
              <a:cxnLst/>
              <a:pathLst>
                <a:path w="8686800" h="546100">
                  <a:moveTo>
                    <a:pt x="8686800" y="0"/>
                  </a:moveTo>
                  <a:lnTo>
                    <a:pt x="0" y="0"/>
                  </a:lnTo>
                  <a:lnTo>
                    <a:pt x="0" y="545592"/>
                  </a:lnTo>
                  <a:lnTo>
                    <a:pt x="8686800" y="545592"/>
                  </a:lnTo>
                  <a:lnTo>
                    <a:pt x="8686800" y="0"/>
                  </a:lnTo>
                  <a:close/>
                </a:path>
              </a:pathLst>
            </a:custGeom>
            <a:solidFill>
              <a:srgbClr val="FFFFFF">
                <a:alpha val="90195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36879" name="object 13"/>
            <p:cNvSpPr/>
            <p:nvPr/>
          </p:nvSpPr>
          <p:spPr>
            <a:xfrm>
              <a:off x="229362" y="5977889"/>
              <a:ext cx="8686800" cy="546100"/>
            </a:xfrm>
            <a:custGeom>
              <a:avLst/>
              <a:gdLst/>
              <a:ahLst/>
              <a:cxnLst/>
              <a:pathLst>
                <a:path w="8686800" h="546100">
                  <a:moveTo>
                    <a:pt x="0" y="545592"/>
                  </a:moveTo>
                  <a:lnTo>
                    <a:pt x="8686800" y="545592"/>
                  </a:lnTo>
                  <a:lnTo>
                    <a:pt x="8686800" y="0"/>
                  </a:lnTo>
                  <a:lnTo>
                    <a:pt x="0" y="0"/>
                  </a:lnTo>
                  <a:lnTo>
                    <a:pt x="0" y="545592"/>
                  </a:lnTo>
                  <a:close/>
                </a:path>
              </a:pathLst>
            </a:custGeom>
            <a:noFill/>
            <a:ln w="38099" cap="flat" cmpd="sng">
              <a:solidFill>
                <a:srgbClr val="8B73D0">
                  <a:alpha val="100000"/>
                </a:srgbClr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pic>
          <p:nvPicPr>
            <p:cNvPr id="36880" name="object 1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2940" y="5814059"/>
              <a:ext cx="6080760" cy="324612"/>
            </a:xfrm>
            <a:prstGeom prst="rect">
              <a:avLst/>
            </a:prstGeom>
            <a:noFill/>
            <a:ln w="9525">
              <a:noFill/>
            </a:ln>
          </p:spPr>
        </p:pic>
      </p:grp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2492375" y="247650"/>
            <a:ext cx="4171950" cy="847725"/>
          </a:xfr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sz="5400" b="0" i="0" u="none" strike="noStrike" kern="0" cap="none" spc="-5" normalizeH="0" baseline="0" noProof="0" dirty="0">
                <a:ln>
                  <a:noFill/>
                </a:ln>
                <a:solidFill>
                  <a:srgbClr val="2E1F57"/>
                </a:solidFill>
                <a:effectLst/>
                <a:uLnTx/>
                <a:uFillTx/>
                <a:latin typeface="Candara" panose="020E0502030303020204"/>
                <a:ea typeface="+mj-ea"/>
                <a:cs typeface="Candara" panose="020E0502030303020204"/>
              </a:rPr>
              <a:t>Channel</a:t>
            </a:r>
            <a:r>
              <a:rPr kumimoji="0" sz="5400" b="0" i="0" u="none" strike="noStrike" kern="0" cap="none" spc="-70" normalizeH="0" baseline="0" noProof="0" dirty="0">
                <a:ln>
                  <a:noFill/>
                </a:ln>
                <a:solidFill>
                  <a:srgbClr val="2E1F57"/>
                </a:solidFill>
                <a:effectLst/>
                <a:uLnTx/>
                <a:uFillTx/>
                <a:latin typeface="Candara" panose="020E0502030303020204"/>
                <a:ea typeface="+mj-ea"/>
                <a:cs typeface="Candara" panose="020E0502030303020204"/>
              </a:rPr>
              <a:t> </a:t>
            </a:r>
            <a:r>
              <a:rPr kumimoji="0" sz="5400" b="0" i="0" u="none" strike="noStrike" kern="0" cap="none" spc="-45" normalizeH="0" baseline="0" noProof="0" dirty="0">
                <a:ln>
                  <a:noFill/>
                </a:ln>
                <a:solidFill>
                  <a:srgbClr val="2E1F57"/>
                </a:solidFill>
                <a:effectLst/>
                <a:uLnTx/>
                <a:uFillTx/>
                <a:latin typeface="Candara" panose="020E0502030303020204"/>
                <a:ea typeface="+mj-ea"/>
                <a:cs typeface="Candara" panose="020E0502030303020204"/>
              </a:rPr>
              <a:t>Types</a:t>
            </a:r>
            <a:endParaRPr kumimoji="0" sz="5400" b="0" i="0" u="none" strike="noStrike" kern="0" cap="none" spc="-45" normalizeH="0" baseline="0" noProof="0" dirty="0">
              <a:ln>
                <a:noFill/>
              </a:ln>
              <a:solidFill>
                <a:srgbClr val="2E1F57"/>
              </a:solidFill>
              <a:effectLst/>
              <a:uLnTx/>
              <a:uFillTx/>
              <a:latin typeface="Candara" panose="020E0502030303020204"/>
              <a:ea typeface="+mj-ea"/>
              <a:cs typeface="Candara" panose="020E0502030303020204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07975" y="1482725"/>
            <a:ext cx="8139113" cy="4933950"/>
          </a:xfrm>
          <a:prstGeom prst="rect">
            <a:avLst/>
          </a:prstGeom>
        </p:spPr>
        <p:txBody>
          <a:bodyPr vert="horz" wrap="square" lIns="0" tIns="81915" rIns="0" bIns="0" rtlCol="0">
            <a:spAutoFit/>
          </a:bodyPr>
          <a:p>
            <a:pPr marL="12700" eaLnBrk="1" hangingPunct="1">
              <a:spcBef>
                <a:spcPts val="650"/>
              </a:spcBef>
              <a:buNone/>
            </a:pPr>
            <a:r>
              <a:rPr lang="zh-CN" altLang="x-none">
                <a:latin typeface="Arial MT"/>
                <a:ea typeface="Arial MT"/>
              </a:rPr>
              <a:t>Four channel types are recognized in the SSH Connection Protocol specification</a:t>
            </a:r>
            <a:endParaRPr lang="zh-CN" altLang="x-none" dirty="0">
              <a:latin typeface="Arial MT"/>
              <a:ea typeface="Arial MT"/>
            </a:endParaRPr>
          </a:p>
          <a:p>
            <a:pPr marL="12700" eaLnBrk="1" hangingPunct="1">
              <a:spcBef>
                <a:spcPts val="600"/>
              </a:spcBef>
              <a:buNone/>
            </a:pPr>
            <a:r>
              <a:rPr lang="zh-CN" altLang="x-none" sz="2000">
                <a:solidFill>
                  <a:srgbClr val="FFFFFF"/>
                </a:solidFill>
                <a:latin typeface="Candara" panose="020E0502030303020204" pitchFamily="34" charset="0"/>
                <a:cs typeface="Candara" panose="020E0502030303020204" pitchFamily="34" charset="0"/>
              </a:rPr>
              <a:t>Session</a:t>
            </a:r>
            <a:endParaRPr lang="zh-CN" altLang="x-none" sz="2000" dirty="0">
              <a:latin typeface="Candara" panose="020E0502030303020204" pitchFamily="34" charset="0"/>
              <a:cs typeface="Candara" panose="020E0502030303020204" pitchFamily="34" charset="0"/>
            </a:endParaRPr>
          </a:p>
          <a:p>
            <a:pPr marL="12700" eaLnBrk="1" hangingPunct="1">
              <a:spcBef>
                <a:spcPts val="600"/>
              </a:spcBef>
              <a:buSzPct val="93000"/>
              <a:buChar char="•"/>
            </a:pPr>
            <a:r>
              <a:rPr lang="zh-CN" altLang="x-none" sz="1500">
                <a:latin typeface="Candara" panose="020E0502030303020204" pitchFamily="34" charset="0"/>
                <a:cs typeface="Candara" panose="020E0502030303020204" pitchFamily="34" charset="0"/>
              </a:rPr>
              <a:t>The remote execution of a program</a:t>
            </a:r>
            <a:endParaRPr lang="zh-CN" altLang="x-none" sz="1500" dirty="0">
              <a:latin typeface="Candara" panose="020E0502030303020204" pitchFamily="34" charset="0"/>
              <a:cs typeface="Candara" panose="020E0502030303020204" pitchFamily="34" charset="0"/>
            </a:endParaRPr>
          </a:p>
          <a:p>
            <a:pPr marL="12700" eaLnBrk="1" hangingPunct="1">
              <a:lnSpc>
                <a:spcPts val="1640"/>
              </a:lnSpc>
              <a:spcBef>
                <a:spcPts val="315"/>
              </a:spcBef>
              <a:buSzPct val="93000"/>
              <a:buChar char="•"/>
            </a:pPr>
            <a:r>
              <a:rPr lang="zh-CN" altLang="x-none" sz="1500">
                <a:latin typeface="Candara" panose="020E0502030303020204" pitchFamily="34" charset="0"/>
                <a:cs typeface="Candara" panose="020E0502030303020204" pitchFamily="34" charset="0"/>
              </a:rPr>
              <a:t>The program may be a shell, an application such as file transfer or e-mail, a system  command, or some built-in subsystem</a:t>
            </a:r>
            <a:endParaRPr lang="zh-CN" altLang="x-none" sz="1500" dirty="0">
              <a:latin typeface="Candara" panose="020E0502030303020204" pitchFamily="34" charset="0"/>
              <a:cs typeface="Candara" panose="020E0502030303020204" pitchFamily="34" charset="0"/>
            </a:endParaRPr>
          </a:p>
          <a:p>
            <a:pPr marL="12700" eaLnBrk="1" hangingPunct="1">
              <a:lnSpc>
                <a:spcPts val="1640"/>
              </a:lnSpc>
              <a:spcBef>
                <a:spcPts val="300"/>
              </a:spcBef>
              <a:buSzPct val="93000"/>
              <a:buChar char="•"/>
            </a:pPr>
            <a:r>
              <a:rPr lang="zh-CN" altLang="x-none" sz="1500">
                <a:latin typeface="Candara" panose="020E0502030303020204" pitchFamily="34" charset="0"/>
                <a:cs typeface="Candara" panose="020E0502030303020204" pitchFamily="34" charset="0"/>
              </a:rPr>
              <a:t>Once a session channel is opened, subsequent requests are used to start the remote  program</a:t>
            </a:r>
            <a:endParaRPr lang="zh-CN" altLang="x-none" sz="1500" dirty="0">
              <a:latin typeface="Candara" panose="020E0502030303020204" pitchFamily="34" charset="0"/>
              <a:cs typeface="Candara" panose="020E0502030303020204" pitchFamily="34" charset="0"/>
            </a:endParaRPr>
          </a:p>
          <a:p>
            <a:pPr marL="12700" eaLnBrk="1" hangingPunct="1">
              <a:spcBef>
                <a:spcPts val="1250"/>
              </a:spcBef>
              <a:buNone/>
            </a:pPr>
            <a:r>
              <a:rPr lang="zh-CN" altLang="x-none" sz="2000">
                <a:solidFill>
                  <a:srgbClr val="FFFFFF"/>
                </a:solidFill>
                <a:latin typeface="Candara" panose="020E0502030303020204" pitchFamily="34" charset="0"/>
                <a:cs typeface="Candara" panose="020E0502030303020204" pitchFamily="34" charset="0"/>
              </a:rPr>
              <a:t>X11</a:t>
            </a:r>
            <a:endParaRPr lang="zh-CN" altLang="x-none" sz="2000" dirty="0">
              <a:latin typeface="Candara" panose="020E0502030303020204" pitchFamily="34" charset="0"/>
              <a:cs typeface="Candara" panose="020E0502030303020204" pitchFamily="34" charset="0"/>
            </a:endParaRPr>
          </a:p>
          <a:p>
            <a:pPr marL="12700" eaLnBrk="1" hangingPunct="1">
              <a:lnSpc>
                <a:spcPts val="1640"/>
              </a:lnSpc>
              <a:spcBef>
                <a:spcPts val="790"/>
              </a:spcBef>
              <a:buSzPct val="93000"/>
              <a:buChar char="•"/>
            </a:pPr>
            <a:r>
              <a:rPr lang="zh-CN" altLang="x-none" sz="1500">
                <a:latin typeface="Candara" panose="020E0502030303020204" pitchFamily="34" charset="0"/>
                <a:cs typeface="Candara" panose="020E0502030303020204" pitchFamily="34" charset="0"/>
              </a:rPr>
              <a:t>Refers to the X Window System, a computer software system and network protocol that  provides a graphical user interface (GUI) for networked computers</a:t>
            </a:r>
            <a:endParaRPr lang="zh-CN" altLang="x-none" sz="1500" dirty="0">
              <a:latin typeface="Candara" panose="020E0502030303020204" pitchFamily="34" charset="0"/>
              <a:cs typeface="Candara" panose="020E0502030303020204" pitchFamily="34" charset="0"/>
            </a:endParaRPr>
          </a:p>
          <a:p>
            <a:pPr marL="12700" eaLnBrk="1" hangingPunct="1">
              <a:lnSpc>
                <a:spcPts val="1725"/>
              </a:lnSpc>
              <a:spcBef>
                <a:spcPts val="100"/>
              </a:spcBef>
              <a:buSzPct val="93000"/>
              <a:buChar char="•"/>
            </a:pPr>
            <a:r>
              <a:rPr lang="zh-CN" altLang="x-none" sz="1500">
                <a:latin typeface="Candara" panose="020E0502030303020204" pitchFamily="34" charset="0"/>
                <a:cs typeface="Candara" panose="020E0502030303020204" pitchFamily="34" charset="0"/>
              </a:rPr>
              <a:t>X allows applications to run on a network server but to be displayed on a desktop</a:t>
            </a:r>
            <a:endParaRPr lang="zh-CN" altLang="x-none" sz="1500" dirty="0">
              <a:latin typeface="Candara" panose="020E0502030303020204" pitchFamily="34" charset="0"/>
              <a:cs typeface="Candara" panose="020E0502030303020204" pitchFamily="34" charset="0"/>
            </a:endParaRPr>
          </a:p>
          <a:p>
            <a:pPr marL="12700" eaLnBrk="1" hangingPunct="1">
              <a:lnSpc>
                <a:spcPts val="1725"/>
              </a:lnSpc>
              <a:buNone/>
            </a:pPr>
            <a:r>
              <a:rPr lang="zh-CN" altLang="x-none" sz="1500">
                <a:latin typeface="Candara" panose="020E0502030303020204" pitchFamily="34" charset="0"/>
                <a:cs typeface="Candara" panose="020E0502030303020204" pitchFamily="34" charset="0"/>
              </a:rPr>
              <a:t>machine</a:t>
            </a:r>
            <a:endParaRPr lang="zh-CN" altLang="x-none" sz="1500" dirty="0">
              <a:latin typeface="Candara" panose="020E0502030303020204" pitchFamily="34" charset="0"/>
              <a:cs typeface="Candara" panose="020E0502030303020204" pitchFamily="34" charset="0"/>
            </a:endParaRPr>
          </a:p>
          <a:p>
            <a:pPr marL="12700" eaLnBrk="1" hangingPunct="1">
              <a:spcBef>
                <a:spcPts val="1290"/>
              </a:spcBef>
              <a:buNone/>
            </a:pPr>
            <a:r>
              <a:rPr lang="zh-CN" altLang="x-none" sz="2000">
                <a:solidFill>
                  <a:srgbClr val="FFFFFF"/>
                </a:solidFill>
                <a:latin typeface="Candara" panose="020E0502030303020204" pitchFamily="34" charset="0"/>
                <a:cs typeface="Candara" panose="020E0502030303020204" pitchFamily="34" charset="0"/>
              </a:rPr>
              <a:t>Forwarded-tcpip</a:t>
            </a:r>
            <a:endParaRPr lang="zh-CN" altLang="x-none" sz="2000" dirty="0">
              <a:latin typeface="Candara" panose="020E0502030303020204" pitchFamily="34" charset="0"/>
              <a:cs typeface="Candara" panose="020E0502030303020204" pitchFamily="34" charset="0"/>
            </a:endParaRPr>
          </a:p>
          <a:p>
            <a:pPr marL="12700" eaLnBrk="1" hangingPunct="1">
              <a:spcBef>
                <a:spcPts val="600"/>
              </a:spcBef>
              <a:buSzPct val="93000"/>
              <a:buChar char="•"/>
            </a:pPr>
            <a:r>
              <a:rPr lang="zh-CN" altLang="x-none" sz="1500">
                <a:latin typeface="Candara" panose="020E0502030303020204" pitchFamily="34" charset="0"/>
                <a:cs typeface="Candara" panose="020E0502030303020204" pitchFamily="34" charset="0"/>
              </a:rPr>
              <a:t>Remote port forwarding</a:t>
            </a:r>
            <a:endParaRPr lang="zh-CN" altLang="x-none" sz="1500" dirty="0">
              <a:latin typeface="Candara" panose="020E0502030303020204" pitchFamily="34" charset="0"/>
              <a:cs typeface="Candara" panose="020E0502030303020204" pitchFamily="34" charset="0"/>
            </a:endParaRPr>
          </a:p>
          <a:p>
            <a:pPr marL="12700" eaLnBrk="1" hangingPunct="1">
              <a:spcBef>
                <a:spcPts val="1250"/>
              </a:spcBef>
              <a:buNone/>
            </a:pPr>
            <a:r>
              <a:rPr lang="zh-CN" altLang="x-none" sz="2000">
                <a:solidFill>
                  <a:srgbClr val="FFFFFF"/>
                </a:solidFill>
                <a:latin typeface="Candara" panose="020E0502030303020204" pitchFamily="34" charset="0"/>
                <a:cs typeface="Candara" panose="020E0502030303020204" pitchFamily="34" charset="0"/>
              </a:rPr>
              <a:t>Direct-tcpip</a:t>
            </a:r>
            <a:endParaRPr lang="zh-CN" altLang="x-none" sz="2000" dirty="0">
              <a:latin typeface="Candara" panose="020E0502030303020204" pitchFamily="34" charset="0"/>
              <a:cs typeface="Candara" panose="020E0502030303020204" pitchFamily="34" charset="0"/>
            </a:endParaRPr>
          </a:p>
          <a:p>
            <a:pPr marL="12700" eaLnBrk="1" hangingPunct="1">
              <a:spcBef>
                <a:spcPts val="600"/>
              </a:spcBef>
              <a:buSzPct val="93000"/>
              <a:buChar char="•"/>
            </a:pPr>
            <a:r>
              <a:rPr lang="zh-CN" altLang="x-none" sz="1500">
                <a:latin typeface="Candara" panose="020E0502030303020204" pitchFamily="34" charset="0"/>
                <a:cs typeface="Candara" panose="020E0502030303020204" pitchFamily="34" charset="0"/>
              </a:rPr>
              <a:t>Local port forwarding</a:t>
            </a:r>
            <a:endParaRPr lang="zh-CN" altLang="x-none" sz="1500" dirty="0">
              <a:latin typeface="Candara" panose="020E0502030303020204" pitchFamily="34" charset="0"/>
              <a:ea typeface="Candara" panose="020E0502030303020204" pitchFamily="34" charset="0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95513" y="247650"/>
            <a:ext cx="4760913" cy="847725"/>
          </a:xfr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sz="5400" b="0" i="0" u="none" strike="noStrike" kern="0" cap="none" spc="0" normalizeH="0" baseline="0" noProof="0" dirty="0">
                <a:ln>
                  <a:noFill/>
                </a:ln>
                <a:solidFill>
                  <a:srgbClr val="2E1F57"/>
                </a:solidFill>
                <a:effectLst/>
                <a:uLnTx/>
                <a:uFillTx/>
                <a:latin typeface="Candara" panose="020E0502030303020204"/>
                <a:ea typeface="+mj-ea"/>
                <a:cs typeface="Candara" panose="020E0502030303020204"/>
              </a:rPr>
              <a:t>Port</a:t>
            </a:r>
            <a:r>
              <a:rPr kumimoji="0" sz="5400" b="0" i="0" u="none" strike="noStrike" kern="0" cap="none" spc="-90" normalizeH="0" baseline="0" noProof="0" dirty="0">
                <a:ln>
                  <a:noFill/>
                </a:ln>
                <a:solidFill>
                  <a:srgbClr val="2E1F57"/>
                </a:solidFill>
                <a:effectLst/>
                <a:uLnTx/>
                <a:uFillTx/>
                <a:latin typeface="Candara" panose="020E0502030303020204"/>
                <a:ea typeface="+mj-ea"/>
                <a:cs typeface="Candara" panose="020E0502030303020204"/>
              </a:rPr>
              <a:t> </a:t>
            </a:r>
            <a:r>
              <a:rPr kumimoji="0" sz="5400" b="0" i="0" u="none" strike="noStrike" kern="0" cap="none" spc="-5" normalizeH="0" baseline="0" noProof="0" dirty="0">
                <a:ln>
                  <a:noFill/>
                </a:ln>
                <a:solidFill>
                  <a:srgbClr val="2E1F57"/>
                </a:solidFill>
                <a:effectLst/>
                <a:uLnTx/>
                <a:uFillTx/>
                <a:latin typeface="Candara" panose="020E0502030303020204"/>
                <a:ea typeface="+mj-ea"/>
                <a:cs typeface="Candara" panose="020E0502030303020204"/>
              </a:rPr>
              <a:t>Forwarding</a:t>
            </a:r>
            <a:endParaRPr kumimoji="0" sz="5400" b="0" i="0" u="none" strike="noStrike" kern="0" cap="none" spc="-5" normalizeH="0" baseline="0" noProof="0" dirty="0">
              <a:ln>
                <a:noFill/>
              </a:ln>
              <a:solidFill>
                <a:srgbClr val="2E1F57"/>
              </a:solidFill>
              <a:effectLst/>
              <a:uLnTx/>
              <a:uFillTx/>
              <a:latin typeface="Candara" panose="020E0502030303020204"/>
              <a:ea typeface="+mj-ea"/>
              <a:cs typeface="Candara" panose="020E0502030303020204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71538" y="1774825"/>
            <a:ext cx="7331075" cy="41116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p>
            <a:pPr marL="355600" indent="-342900" defTabSz="914400" eaLnBrk="1" hangingPunct="1">
              <a:spcBef>
                <a:spcPts val="100"/>
              </a:spcBef>
              <a:buClr>
                <a:srgbClr val="B9ABE2"/>
              </a:buClr>
              <a:buChar char="•"/>
              <a:tabLst>
                <a:tab pos="355600" algn="l"/>
              </a:tabLst>
            </a:pPr>
            <a:r>
              <a:rPr lang="zh-CN" altLang="x-none" sz="2600">
                <a:solidFill>
                  <a:srgbClr val="2E1F57"/>
                </a:solidFill>
                <a:latin typeface="Candara" panose="020E0502030303020204" pitchFamily="34" charset="0"/>
                <a:cs typeface="Candara" panose="020E0502030303020204" pitchFamily="34" charset="0"/>
              </a:rPr>
              <a:t>One of the most useful features of SSH</a:t>
            </a:r>
            <a:endParaRPr lang="zh-CN" altLang="x-none" sz="2600" dirty="0">
              <a:latin typeface="Candara" panose="020E0502030303020204" pitchFamily="34" charset="0"/>
              <a:cs typeface="Candara" panose="020E0502030303020204" pitchFamily="34" charset="0"/>
            </a:endParaRPr>
          </a:p>
          <a:p>
            <a:pPr marL="355600" indent="-342900" defTabSz="914400" eaLnBrk="1" hangingPunct="1">
              <a:spcBef>
                <a:spcPts val="25"/>
              </a:spcBef>
              <a:buClr>
                <a:srgbClr val="B9ABE2"/>
              </a:buClr>
              <a:buFont typeface="Candara" panose="020E0502030303020204" pitchFamily="34" charset="0"/>
              <a:buChar char="•"/>
              <a:tabLst>
                <a:tab pos="355600" algn="l"/>
              </a:tabLst>
            </a:pPr>
            <a:endParaRPr lang="zh-CN" altLang="x-none" sz="1900" dirty="0">
              <a:latin typeface="Candara" panose="020E0502030303020204" pitchFamily="34" charset="0"/>
              <a:cs typeface="Candara" panose="020E0502030303020204" pitchFamily="34" charset="0"/>
            </a:endParaRPr>
          </a:p>
          <a:p>
            <a:pPr marL="355600" indent="-342900" defTabSz="914400" eaLnBrk="1" hangingPunct="1">
              <a:buClr>
                <a:srgbClr val="B9ABE2"/>
              </a:buClr>
              <a:buChar char="•"/>
              <a:tabLst>
                <a:tab pos="355600" algn="l"/>
              </a:tabLst>
            </a:pPr>
            <a:r>
              <a:rPr lang="zh-CN" altLang="x-none" sz="2600">
                <a:solidFill>
                  <a:srgbClr val="2E1F57"/>
                </a:solidFill>
                <a:latin typeface="Candara" panose="020E0502030303020204" pitchFamily="34" charset="0"/>
                <a:cs typeface="Candara" panose="020E0502030303020204" pitchFamily="34" charset="0"/>
              </a:rPr>
              <a:t>Provides the ability to convert any insecure TCP  connection into a secure SSH connection (also  referred to as SSH tunneling)</a:t>
            </a:r>
            <a:endParaRPr lang="zh-CN" altLang="x-none" sz="2600" dirty="0">
              <a:latin typeface="Candara" panose="020E0502030303020204" pitchFamily="34" charset="0"/>
              <a:cs typeface="Candara" panose="020E0502030303020204" pitchFamily="34" charset="0"/>
            </a:endParaRPr>
          </a:p>
          <a:p>
            <a:pPr marL="355600" indent="-342900" defTabSz="914400" eaLnBrk="1" hangingPunct="1">
              <a:spcBef>
                <a:spcPts val="25"/>
              </a:spcBef>
              <a:buClr>
                <a:srgbClr val="B9ABE2"/>
              </a:buClr>
              <a:buFont typeface="Candara" panose="020E0502030303020204" pitchFamily="34" charset="0"/>
              <a:buChar char="•"/>
              <a:tabLst>
                <a:tab pos="355600" algn="l"/>
              </a:tabLst>
            </a:pPr>
            <a:endParaRPr lang="zh-CN" altLang="x-none" sz="1900" dirty="0">
              <a:latin typeface="Candara" panose="020E0502030303020204" pitchFamily="34" charset="0"/>
              <a:cs typeface="Candara" panose="020E0502030303020204" pitchFamily="34" charset="0"/>
            </a:endParaRPr>
          </a:p>
          <a:p>
            <a:pPr marL="355600" indent="-342900" defTabSz="914400" eaLnBrk="1" hangingPunct="1">
              <a:buClr>
                <a:srgbClr val="B9ABE2"/>
              </a:buClr>
              <a:buChar char="•"/>
              <a:tabLst>
                <a:tab pos="355600" algn="l"/>
              </a:tabLst>
            </a:pPr>
            <a:r>
              <a:rPr lang="zh-CN" altLang="x-none" sz="2600">
                <a:solidFill>
                  <a:srgbClr val="2E1F57"/>
                </a:solidFill>
                <a:latin typeface="Candara" panose="020E0502030303020204" pitchFamily="34" charset="0"/>
                <a:cs typeface="Candara" panose="020E0502030303020204" pitchFamily="34" charset="0"/>
              </a:rPr>
              <a:t>Incoming TCP traffic is delivered to the  appropriate application on the basis of the port  number (a port is an identifier of a user of TCP)</a:t>
            </a:r>
            <a:endParaRPr lang="zh-CN" altLang="x-none" sz="2600" dirty="0">
              <a:latin typeface="Candara" panose="020E0502030303020204" pitchFamily="34" charset="0"/>
              <a:cs typeface="Candara" panose="020E0502030303020204" pitchFamily="34" charset="0"/>
            </a:endParaRPr>
          </a:p>
          <a:p>
            <a:pPr marL="355600" indent="-342900" defTabSz="914400" eaLnBrk="1" hangingPunct="1">
              <a:spcBef>
                <a:spcPts val="25"/>
              </a:spcBef>
              <a:buClr>
                <a:srgbClr val="B9ABE2"/>
              </a:buClr>
              <a:buFont typeface="Candara" panose="020E0502030303020204" pitchFamily="34" charset="0"/>
              <a:buChar char="•"/>
              <a:tabLst>
                <a:tab pos="355600" algn="l"/>
              </a:tabLst>
            </a:pPr>
            <a:endParaRPr lang="zh-CN" altLang="x-none" sz="1900" dirty="0">
              <a:latin typeface="Candara" panose="020E0502030303020204" pitchFamily="34" charset="0"/>
              <a:cs typeface="Candara" panose="020E0502030303020204" pitchFamily="34" charset="0"/>
            </a:endParaRPr>
          </a:p>
          <a:p>
            <a:pPr marL="355600" indent="-342900" defTabSz="914400" eaLnBrk="1" hangingPunct="1">
              <a:buClr>
                <a:srgbClr val="B9ABE2"/>
              </a:buClr>
              <a:buChar char="•"/>
              <a:tabLst>
                <a:tab pos="355600" algn="l"/>
              </a:tabLst>
            </a:pPr>
            <a:r>
              <a:rPr lang="zh-CN" altLang="x-none" sz="2600">
                <a:solidFill>
                  <a:srgbClr val="2E1F57"/>
                </a:solidFill>
                <a:latin typeface="Candara" panose="020E0502030303020204" pitchFamily="34" charset="0"/>
                <a:cs typeface="Candara" panose="020E0502030303020204" pitchFamily="34" charset="0"/>
              </a:rPr>
              <a:t>An application may employ multiple port numbers</a:t>
            </a:r>
            <a:endParaRPr lang="zh-CN" altLang="x-none" sz="2600" dirty="0">
              <a:latin typeface="Candara" panose="020E0502030303020204" pitchFamily="34" charset="0"/>
              <a:ea typeface="Candara" panose="020E0502030303020204" pitchFamily="34" charset="0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8914" name="object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24000" y="0"/>
            <a:ext cx="6096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2438400" y="6096000"/>
            <a:ext cx="1035050" cy="3698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R="0" defTabSz="914400" eaLnBrk="1" fontAlgn="auto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IN" kern="1200" cap="none" spc="0" normalizeH="0" baseline="0" noProof="0" dirty="0"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95638" y="247650"/>
            <a:ext cx="2765425" cy="847725"/>
          </a:xfr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sz="5400" b="0" i="0" u="none" strike="noStrike" kern="0" cap="none" spc="-5" normalizeH="0" baseline="0" noProof="0" dirty="0">
                <a:ln>
                  <a:noFill/>
                </a:ln>
                <a:solidFill>
                  <a:srgbClr val="2E1F57"/>
                </a:solidFill>
                <a:effectLst/>
                <a:uLnTx/>
                <a:uFillTx/>
                <a:latin typeface="Candara" panose="020E0502030303020204"/>
                <a:ea typeface="+mj-ea"/>
                <a:cs typeface="Candara" panose="020E0502030303020204"/>
              </a:rPr>
              <a:t>Summary</a:t>
            </a:r>
            <a:endParaRPr kumimoji="0" sz="5400" b="0" i="0" u="none" strike="noStrike" kern="0" cap="none" spc="-5" normalizeH="0" baseline="0" noProof="0" dirty="0">
              <a:ln>
                <a:noFill/>
              </a:ln>
              <a:solidFill>
                <a:srgbClr val="2E1F57"/>
              </a:solidFill>
              <a:effectLst/>
              <a:uLnTx/>
              <a:uFillTx/>
              <a:latin typeface="Candara" panose="020E0502030303020204"/>
              <a:ea typeface="+mj-ea"/>
              <a:cs typeface="Candara" panose="020E0502030303020204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sz="half" idx="2"/>
          </p:nvPr>
        </p:nvSpPr>
        <p:spPr>
          <a:xfrm>
            <a:off x="307975" y="1766888"/>
            <a:ext cx="3321050" cy="4206875"/>
          </a:xfrm>
        </p:spPr>
        <p:txBody>
          <a:bodyPr vert="horz" wrap="square" lIns="0" tIns="40005" rIns="0" bIns="0" rtlCol="0">
            <a:spAutoFit/>
          </a:bodyPr>
          <a:lstStyle/>
          <a:p>
            <a:pPr marL="355600" marR="0" lvl="0" indent="-342900" defTabSz="914400" eaLnBrk="1" fontAlgn="auto" latinLnBrk="0" hangingPunct="1">
              <a:lnSpc>
                <a:spcPct val="100000"/>
              </a:lnSpc>
              <a:spcBef>
                <a:spcPts val="315"/>
              </a:spcBef>
              <a:spcAft>
                <a:spcPts val="0"/>
              </a:spcAft>
              <a:buClr>
                <a:srgbClr val="B9ABE2"/>
              </a:buClr>
              <a:buSzTx/>
              <a:buFontTx/>
              <a:buChar char="•"/>
              <a:tabLst>
                <a:tab pos="354965" algn="l"/>
                <a:tab pos="355600" algn="l"/>
              </a:tabLst>
              <a:defRPr/>
            </a:pPr>
            <a:r>
              <a:rPr kumimoji="0" sz="1900" b="0" i="0" u="none" strike="noStrike" kern="0" cap="none" spc="-30" normalizeH="0" baseline="0" noProof="0" dirty="0">
                <a:ln>
                  <a:noFill/>
                </a:ln>
                <a:solidFill>
                  <a:srgbClr val="2E1F57"/>
                </a:solidFill>
                <a:effectLst/>
                <a:uLnTx/>
                <a:uFillTx/>
                <a:latin typeface="Candara" panose="020E0502030303020204"/>
                <a:ea typeface="+mn-ea"/>
                <a:cs typeface="Candara" panose="020E0502030303020204"/>
              </a:rPr>
              <a:t>Web</a:t>
            </a:r>
            <a:r>
              <a:rPr kumimoji="0" sz="1900" b="0" i="0" u="none" strike="noStrike" kern="0" cap="none" spc="-5" normalizeH="0" baseline="0" noProof="0" dirty="0">
                <a:ln>
                  <a:noFill/>
                </a:ln>
                <a:solidFill>
                  <a:srgbClr val="2E1F57"/>
                </a:solidFill>
                <a:effectLst/>
                <a:uLnTx/>
                <a:uFillTx/>
                <a:latin typeface="Candara" panose="020E0502030303020204"/>
                <a:ea typeface="+mn-ea"/>
                <a:cs typeface="Candara" panose="020E0502030303020204"/>
              </a:rPr>
              <a:t> security</a:t>
            </a:r>
            <a:r>
              <a:rPr kumimoji="0" sz="1900" b="0" i="0" u="none" strike="noStrike" kern="0" cap="none" spc="20" normalizeH="0" baseline="0" noProof="0" dirty="0">
                <a:ln>
                  <a:noFill/>
                </a:ln>
                <a:solidFill>
                  <a:srgbClr val="2E1F57"/>
                </a:solidFill>
                <a:effectLst/>
                <a:uLnTx/>
                <a:uFillTx/>
                <a:latin typeface="Candara" panose="020E0502030303020204"/>
                <a:ea typeface="+mn-ea"/>
                <a:cs typeface="Candara" panose="020E0502030303020204"/>
              </a:rPr>
              <a:t> </a:t>
            </a:r>
            <a:r>
              <a:rPr kumimoji="0" sz="1900" b="0" i="0" u="none" strike="noStrike" kern="0" cap="none" spc="-5" normalizeH="0" baseline="0" noProof="0" dirty="0">
                <a:ln>
                  <a:noFill/>
                </a:ln>
                <a:solidFill>
                  <a:srgbClr val="2E1F57"/>
                </a:solidFill>
                <a:effectLst/>
                <a:uLnTx/>
                <a:uFillTx/>
                <a:latin typeface="Candara" panose="020E0502030303020204"/>
                <a:ea typeface="+mn-ea"/>
                <a:cs typeface="Candara" panose="020E0502030303020204"/>
              </a:rPr>
              <a:t>considerations</a:t>
            </a:r>
            <a:endParaRPr kumimoji="0" sz="1900" b="0" i="0" u="none" strike="noStrike" kern="0" cap="none" spc="-5" normalizeH="0" baseline="0" noProof="0" dirty="0">
              <a:ln>
                <a:noFill/>
              </a:ln>
              <a:solidFill>
                <a:srgbClr val="2E1F57"/>
              </a:solidFill>
              <a:effectLst/>
              <a:uLnTx/>
              <a:uFillTx/>
              <a:latin typeface="Candara" panose="020E0502030303020204"/>
              <a:ea typeface="+mn-ea"/>
              <a:cs typeface="Candara" panose="020E0502030303020204"/>
            </a:endParaRPr>
          </a:p>
          <a:p>
            <a:pPr marL="698500" marR="0" lvl="1" indent="-337820" defTabSz="91440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B9ABE2"/>
              </a:buClr>
              <a:buSzTx/>
              <a:buFontTx/>
              <a:buChar char="•"/>
              <a:tabLst>
                <a:tab pos="698500" algn="l"/>
                <a:tab pos="699135" algn="l"/>
              </a:tabLst>
              <a:defRPr/>
            </a:pPr>
            <a:r>
              <a:rPr kumimoji="0" sz="1700" b="0" i="0" u="none" strike="noStrike" kern="0" cap="none" spc="-20" normalizeH="0" baseline="0" noProof="0" dirty="0">
                <a:ln>
                  <a:noFill/>
                </a:ln>
                <a:solidFill>
                  <a:srgbClr val="2E1F57"/>
                </a:solidFill>
                <a:effectLst/>
                <a:uLnTx/>
                <a:uFillTx/>
                <a:latin typeface="Candara" panose="020E0502030303020204"/>
                <a:ea typeface="+mn-ea"/>
                <a:cs typeface="Candara" panose="020E0502030303020204"/>
              </a:rPr>
              <a:t>Web</a:t>
            </a:r>
            <a:r>
              <a:rPr kumimoji="0" sz="1700" b="0" i="0" u="none" strike="noStrike" kern="0" cap="none" spc="-30" normalizeH="0" baseline="0" noProof="0" dirty="0">
                <a:ln>
                  <a:noFill/>
                </a:ln>
                <a:solidFill>
                  <a:srgbClr val="2E1F57"/>
                </a:solidFill>
                <a:effectLst/>
                <a:uLnTx/>
                <a:uFillTx/>
                <a:latin typeface="Candara" panose="020E0502030303020204"/>
                <a:ea typeface="+mn-ea"/>
                <a:cs typeface="Candara" panose="020E0502030303020204"/>
              </a:rPr>
              <a:t> </a:t>
            </a:r>
            <a:r>
              <a:rPr kumimoji="0" sz="1700" b="0" i="0" u="none" strike="noStrike" kern="0" cap="none" spc="-5" normalizeH="0" baseline="0" noProof="0" dirty="0">
                <a:ln>
                  <a:noFill/>
                </a:ln>
                <a:solidFill>
                  <a:srgbClr val="2E1F57"/>
                </a:solidFill>
                <a:effectLst/>
                <a:uLnTx/>
                <a:uFillTx/>
                <a:latin typeface="Candara" panose="020E0502030303020204"/>
                <a:ea typeface="+mn-ea"/>
                <a:cs typeface="Candara" panose="020E0502030303020204"/>
              </a:rPr>
              <a:t>security</a:t>
            </a:r>
            <a:r>
              <a:rPr kumimoji="0" sz="1700" b="0" i="0" u="none" strike="noStrike" kern="0" cap="none" spc="-25" normalizeH="0" baseline="0" noProof="0" dirty="0">
                <a:ln>
                  <a:noFill/>
                </a:ln>
                <a:solidFill>
                  <a:srgbClr val="2E1F57"/>
                </a:solidFill>
                <a:effectLst/>
                <a:uLnTx/>
                <a:uFillTx/>
                <a:latin typeface="Candara" panose="020E0502030303020204"/>
                <a:ea typeface="+mn-ea"/>
                <a:cs typeface="Candara" panose="020E0502030303020204"/>
              </a:rPr>
              <a:t> </a:t>
            </a:r>
            <a:r>
              <a:rPr kumimoji="0" sz="1700" b="0" i="0" u="none" strike="noStrike" kern="0" cap="none" spc="0" normalizeH="0" baseline="0" noProof="0" dirty="0">
                <a:ln>
                  <a:noFill/>
                </a:ln>
                <a:solidFill>
                  <a:srgbClr val="2E1F57"/>
                </a:solidFill>
                <a:effectLst/>
                <a:uLnTx/>
                <a:uFillTx/>
                <a:latin typeface="Candara" panose="020E0502030303020204"/>
                <a:ea typeface="+mn-ea"/>
                <a:cs typeface="Candara" panose="020E0502030303020204"/>
              </a:rPr>
              <a:t>threats</a:t>
            </a:r>
            <a:endParaRPr kumimoji="0" sz="17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ndara" panose="020E0502030303020204"/>
              <a:ea typeface="+mn-ea"/>
              <a:cs typeface="Candara" panose="020E0502030303020204"/>
            </a:endParaRPr>
          </a:p>
          <a:p>
            <a:pPr marL="698500" marR="0" lvl="1" indent="-337820" defTabSz="914400" eaLnBrk="1" fontAlgn="auto" latinLnBrk="0" hangingPunct="1">
              <a:lnSpc>
                <a:spcPts val="1835"/>
              </a:lnSpc>
              <a:spcBef>
                <a:spcPts val="190"/>
              </a:spcBef>
              <a:spcAft>
                <a:spcPts val="0"/>
              </a:spcAft>
              <a:buClr>
                <a:srgbClr val="B9ABE2"/>
              </a:buClr>
              <a:buSzTx/>
              <a:buFontTx/>
              <a:buChar char="•"/>
              <a:tabLst>
                <a:tab pos="698500" algn="l"/>
                <a:tab pos="699135" algn="l"/>
              </a:tabLst>
              <a:defRPr/>
            </a:pPr>
            <a:r>
              <a:rPr kumimoji="0" sz="1700" b="0" i="0" u="none" strike="noStrike" kern="0" cap="none" spc="-20" normalizeH="0" baseline="0" noProof="0" dirty="0">
                <a:ln>
                  <a:noFill/>
                </a:ln>
                <a:solidFill>
                  <a:srgbClr val="2E1F57"/>
                </a:solidFill>
                <a:effectLst/>
                <a:uLnTx/>
                <a:uFillTx/>
                <a:latin typeface="Candara" panose="020E0502030303020204"/>
                <a:ea typeface="+mn-ea"/>
                <a:cs typeface="Candara" panose="020E0502030303020204"/>
              </a:rPr>
              <a:t>Web</a:t>
            </a:r>
            <a:r>
              <a:rPr kumimoji="0" sz="1700" b="0" i="0" u="none" strike="noStrike" kern="0" cap="none" spc="-30" normalizeH="0" baseline="0" noProof="0" dirty="0">
                <a:ln>
                  <a:noFill/>
                </a:ln>
                <a:solidFill>
                  <a:srgbClr val="2E1F57"/>
                </a:solidFill>
                <a:effectLst/>
                <a:uLnTx/>
                <a:uFillTx/>
                <a:latin typeface="Candara" panose="020E0502030303020204"/>
                <a:ea typeface="+mn-ea"/>
                <a:cs typeface="Candara" panose="020E0502030303020204"/>
              </a:rPr>
              <a:t> </a:t>
            </a:r>
            <a:r>
              <a:rPr kumimoji="0" sz="1700" b="0" i="0" u="none" strike="noStrike" kern="0" cap="none" spc="0" normalizeH="0" baseline="0" noProof="0" dirty="0">
                <a:ln>
                  <a:noFill/>
                </a:ln>
                <a:solidFill>
                  <a:srgbClr val="2E1F57"/>
                </a:solidFill>
                <a:effectLst/>
                <a:uLnTx/>
                <a:uFillTx/>
                <a:latin typeface="Candara" panose="020E0502030303020204"/>
                <a:ea typeface="+mn-ea"/>
                <a:cs typeface="Candara" panose="020E0502030303020204"/>
              </a:rPr>
              <a:t>traffic</a:t>
            </a:r>
            <a:r>
              <a:rPr kumimoji="0" sz="1700" b="0" i="0" u="none" strike="noStrike" kern="0" cap="none" spc="-35" normalizeH="0" baseline="0" noProof="0" dirty="0">
                <a:ln>
                  <a:noFill/>
                </a:ln>
                <a:solidFill>
                  <a:srgbClr val="2E1F57"/>
                </a:solidFill>
                <a:effectLst/>
                <a:uLnTx/>
                <a:uFillTx/>
                <a:latin typeface="Candara" panose="020E0502030303020204"/>
                <a:ea typeface="+mn-ea"/>
                <a:cs typeface="Candara" panose="020E0502030303020204"/>
              </a:rPr>
              <a:t> </a:t>
            </a:r>
            <a:r>
              <a:rPr kumimoji="0" sz="1700" b="0" i="0" u="none" strike="noStrike" kern="0" cap="none" spc="-5" normalizeH="0" baseline="0" noProof="0" dirty="0">
                <a:ln>
                  <a:noFill/>
                </a:ln>
                <a:solidFill>
                  <a:srgbClr val="2E1F57"/>
                </a:solidFill>
                <a:effectLst/>
                <a:uLnTx/>
                <a:uFillTx/>
                <a:latin typeface="Candara" panose="020E0502030303020204"/>
                <a:ea typeface="+mn-ea"/>
                <a:cs typeface="Candara" panose="020E0502030303020204"/>
              </a:rPr>
              <a:t>security</a:t>
            </a:r>
            <a:endParaRPr kumimoji="0" sz="17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ndara" panose="020E0502030303020204"/>
              <a:ea typeface="+mn-ea"/>
              <a:cs typeface="Candara" panose="020E0502030303020204"/>
            </a:endParaRPr>
          </a:p>
          <a:p>
            <a:pPr marL="698500" marR="0" lvl="0" indent="0" defTabSz="914400" eaLnBrk="1" fontAlgn="auto" latinLnBrk="0" hangingPunct="1">
              <a:lnSpc>
                <a:spcPts val="183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sz="1700" b="0" i="0" u="none" strike="noStrike" kern="0" cap="none" spc="0" normalizeH="0" baseline="0" noProof="0" dirty="0">
                <a:ln>
                  <a:noFill/>
                </a:ln>
                <a:solidFill>
                  <a:srgbClr val="2E1F57"/>
                </a:solidFill>
                <a:effectLst/>
                <a:uLnTx/>
                <a:uFillTx/>
                <a:latin typeface="Candara" panose="020E0502030303020204"/>
                <a:ea typeface="+mn-ea"/>
                <a:cs typeface="Candara" panose="020E0502030303020204"/>
              </a:rPr>
              <a:t>approaches</a:t>
            </a:r>
            <a:endParaRPr kumimoji="0" sz="1700" b="0" i="0" u="none" strike="noStrike" kern="0" cap="none" spc="0" normalizeH="0" baseline="0" noProof="0">
              <a:ln>
                <a:noFill/>
              </a:ln>
              <a:solidFill>
                <a:srgbClr val="2E1F57"/>
              </a:solidFill>
              <a:effectLst/>
              <a:uLnTx/>
              <a:uFillTx/>
              <a:latin typeface="Candara" panose="020E0502030303020204"/>
              <a:ea typeface="+mn-ea"/>
              <a:cs typeface="Candara" panose="020E0502030303020204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45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550" b="0" i="0" u="none" strike="noStrike" kern="0" cap="none" spc="0" normalizeH="0" baseline="0" noProof="0">
              <a:ln>
                <a:noFill/>
              </a:ln>
              <a:solidFill>
                <a:srgbClr val="2E1F57"/>
              </a:solidFill>
              <a:effectLst/>
              <a:uLnTx/>
              <a:uFillTx/>
              <a:latin typeface="Candara" panose="020E0502030303020204"/>
              <a:ea typeface="+mn-ea"/>
              <a:cs typeface="Candara" panose="020E0502030303020204"/>
            </a:endParaRPr>
          </a:p>
          <a:p>
            <a:pPr marL="3556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9ABE2"/>
              </a:buClr>
              <a:buSzTx/>
              <a:buFontTx/>
              <a:buChar char="•"/>
              <a:tabLst>
                <a:tab pos="354965" algn="l"/>
                <a:tab pos="355600" algn="l"/>
              </a:tabLst>
              <a:defRPr/>
            </a:pPr>
            <a:r>
              <a:rPr kumimoji="0" sz="1900" b="0" i="0" u="none" strike="noStrike" kern="0" cap="none" spc="-10" normalizeH="0" baseline="0" noProof="0" dirty="0">
                <a:ln>
                  <a:noFill/>
                </a:ln>
                <a:solidFill>
                  <a:srgbClr val="2E1F57"/>
                </a:solidFill>
                <a:effectLst/>
                <a:uLnTx/>
                <a:uFillTx/>
                <a:latin typeface="Candara" panose="020E0502030303020204"/>
                <a:ea typeface="+mn-ea"/>
                <a:cs typeface="Candara" panose="020E0502030303020204"/>
              </a:rPr>
              <a:t>Secure</a:t>
            </a:r>
            <a:r>
              <a:rPr kumimoji="0" sz="1900" b="0" i="0" u="none" strike="noStrike" kern="0" cap="none" spc="5" normalizeH="0" baseline="0" noProof="0" dirty="0">
                <a:ln>
                  <a:noFill/>
                </a:ln>
                <a:solidFill>
                  <a:srgbClr val="2E1F57"/>
                </a:solidFill>
                <a:effectLst/>
                <a:uLnTx/>
                <a:uFillTx/>
                <a:latin typeface="Candara" panose="020E0502030303020204"/>
                <a:ea typeface="+mn-ea"/>
                <a:cs typeface="Candara" panose="020E0502030303020204"/>
              </a:rPr>
              <a:t> </a:t>
            </a:r>
            <a:r>
              <a:rPr kumimoji="0" sz="1900" b="0" i="0" u="none" strike="noStrike" kern="0" cap="none" spc="-10" normalizeH="0" baseline="0" noProof="0" dirty="0">
                <a:ln>
                  <a:noFill/>
                </a:ln>
                <a:solidFill>
                  <a:srgbClr val="2E1F57"/>
                </a:solidFill>
                <a:effectLst/>
                <a:uLnTx/>
                <a:uFillTx/>
                <a:latin typeface="Candara" panose="020E0502030303020204"/>
                <a:ea typeface="+mn-ea"/>
                <a:cs typeface="Candara" panose="020E0502030303020204"/>
              </a:rPr>
              <a:t>sockets</a:t>
            </a:r>
            <a:r>
              <a:rPr kumimoji="0" sz="1900" b="0" i="0" u="none" strike="noStrike" kern="0" cap="none" spc="15" normalizeH="0" baseline="0" noProof="0" dirty="0">
                <a:ln>
                  <a:noFill/>
                </a:ln>
                <a:solidFill>
                  <a:srgbClr val="2E1F57"/>
                </a:solidFill>
                <a:effectLst/>
                <a:uLnTx/>
                <a:uFillTx/>
                <a:latin typeface="Candara" panose="020E0502030303020204"/>
                <a:ea typeface="+mn-ea"/>
                <a:cs typeface="Candara" panose="020E0502030303020204"/>
              </a:rPr>
              <a:t> </a:t>
            </a:r>
            <a:r>
              <a:rPr kumimoji="0" sz="1900" b="0" i="0" u="none" strike="noStrike" kern="0" cap="none" spc="-5" normalizeH="0" baseline="0" noProof="0" dirty="0">
                <a:ln>
                  <a:noFill/>
                </a:ln>
                <a:solidFill>
                  <a:srgbClr val="2E1F57"/>
                </a:solidFill>
                <a:effectLst/>
                <a:uLnTx/>
                <a:uFillTx/>
                <a:latin typeface="Candara" panose="020E0502030303020204"/>
                <a:ea typeface="+mn-ea"/>
                <a:cs typeface="Candara" panose="020E0502030303020204"/>
              </a:rPr>
              <a:t>layer</a:t>
            </a:r>
            <a:endParaRPr kumimoji="0" sz="1900" b="0" i="0" u="none" strike="noStrike" kern="0" cap="none" spc="-5" normalizeH="0" baseline="0" noProof="0" dirty="0">
              <a:ln>
                <a:noFill/>
              </a:ln>
              <a:solidFill>
                <a:srgbClr val="2E1F57"/>
              </a:solidFill>
              <a:effectLst/>
              <a:uLnTx/>
              <a:uFillTx/>
              <a:latin typeface="Candara" panose="020E0502030303020204"/>
              <a:ea typeface="+mn-ea"/>
              <a:cs typeface="Candara" panose="020E0502030303020204"/>
            </a:endParaRPr>
          </a:p>
          <a:p>
            <a:pPr marL="698500" marR="0" lvl="1" indent="-337820" defTabSz="91440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B9ABE2"/>
              </a:buClr>
              <a:buSzTx/>
              <a:buFontTx/>
              <a:buChar char="•"/>
              <a:tabLst>
                <a:tab pos="698500" algn="l"/>
                <a:tab pos="699135" algn="l"/>
              </a:tabLst>
              <a:defRPr/>
            </a:pPr>
            <a:r>
              <a:rPr kumimoji="0" sz="1700" b="0" i="0" u="none" strike="noStrike" kern="0" cap="none" spc="0" normalizeH="0" baseline="0" noProof="0" dirty="0">
                <a:ln>
                  <a:noFill/>
                </a:ln>
                <a:solidFill>
                  <a:srgbClr val="2E1F57"/>
                </a:solidFill>
                <a:effectLst/>
                <a:uLnTx/>
                <a:uFillTx/>
                <a:latin typeface="Candara" panose="020E0502030303020204"/>
                <a:ea typeface="+mn-ea"/>
                <a:cs typeface="Candara" panose="020E0502030303020204"/>
              </a:rPr>
              <a:t>SSL</a:t>
            </a:r>
            <a:r>
              <a:rPr kumimoji="0" sz="1700" b="0" i="0" u="none" strike="noStrike" kern="0" cap="none" spc="-40" normalizeH="0" baseline="0" noProof="0" dirty="0">
                <a:ln>
                  <a:noFill/>
                </a:ln>
                <a:solidFill>
                  <a:srgbClr val="2E1F57"/>
                </a:solidFill>
                <a:effectLst/>
                <a:uLnTx/>
                <a:uFillTx/>
                <a:latin typeface="Candara" panose="020E0502030303020204"/>
                <a:ea typeface="+mn-ea"/>
                <a:cs typeface="Candara" panose="020E0502030303020204"/>
              </a:rPr>
              <a:t> </a:t>
            </a:r>
            <a:r>
              <a:rPr kumimoji="0" sz="1700" b="0" i="0" u="none" strike="noStrike" kern="0" cap="none" spc="0" normalizeH="0" baseline="0" noProof="0" dirty="0">
                <a:ln>
                  <a:noFill/>
                </a:ln>
                <a:solidFill>
                  <a:srgbClr val="2E1F57"/>
                </a:solidFill>
                <a:effectLst/>
                <a:uLnTx/>
                <a:uFillTx/>
                <a:latin typeface="Candara" panose="020E0502030303020204"/>
                <a:ea typeface="+mn-ea"/>
                <a:cs typeface="Candara" panose="020E0502030303020204"/>
              </a:rPr>
              <a:t>architecture</a:t>
            </a:r>
            <a:endParaRPr kumimoji="0" sz="17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ndara" panose="020E0502030303020204"/>
              <a:ea typeface="+mn-ea"/>
              <a:cs typeface="Candara" panose="020E0502030303020204"/>
            </a:endParaRPr>
          </a:p>
          <a:p>
            <a:pPr marL="698500" marR="0" lvl="1" indent="-337820" defTabSz="914400" eaLnBrk="1" fontAlgn="auto" latinLnBrk="0" hangingPunct="1">
              <a:lnSpc>
                <a:spcPct val="100000"/>
              </a:lnSpc>
              <a:spcBef>
                <a:spcPts val="195"/>
              </a:spcBef>
              <a:spcAft>
                <a:spcPts val="0"/>
              </a:spcAft>
              <a:buClr>
                <a:srgbClr val="B9ABE2"/>
              </a:buClr>
              <a:buSzTx/>
              <a:buFontTx/>
              <a:buChar char="•"/>
              <a:tabLst>
                <a:tab pos="698500" algn="l"/>
                <a:tab pos="699135" algn="l"/>
              </a:tabLst>
              <a:defRPr/>
            </a:pPr>
            <a:r>
              <a:rPr kumimoji="0" sz="1700" b="0" i="0" u="none" strike="noStrike" kern="0" cap="none" spc="0" normalizeH="0" baseline="0" noProof="0" dirty="0">
                <a:ln>
                  <a:noFill/>
                </a:ln>
                <a:solidFill>
                  <a:srgbClr val="2E1F57"/>
                </a:solidFill>
                <a:effectLst/>
                <a:uLnTx/>
                <a:uFillTx/>
                <a:latin typeface="Candara" panose="020E0502030303020204"/>
                <a:ea typeface="+mn-ea"/>
                <a:cs typeface="Candara" panose="020E0502030303020204"/>
              </a:rPr>
              <a:t>SSL</a:t>
            </a:r>
            <a:r>
              <a:rPr kumimoji="0" sz="1700" b="0" i="0" u="none" strike="noStrike" kern="0" cap="none" spc="-20" normalizeH="0" baseline="0" noProof="0" dirty="0">
                <a:ln>
                  <a:noFill/>
                </a:ln>
                <a:solidFill>
                  <a:srgbClr val="2E1F57"/>
                </a:solidFill>
                <a:effectLst/>
                <a:uLnTx/>
                <a:uFillTx/>
                <a:latin typeface="Candara" panose="020E0502030303020204"/>
                <a:ea typeface="+mn-ea"/>
                <a:cs typeface="Candara" panose="020E0502030303020204"/>
              </a:rPr>
              <a:t> </a:t>
            </a:r>
            <a:r>
              <a:rPr kumimoji="0" sz="1700" b="0" i="0" u="none" strike="noStrike" kern="0" cap="none" spc="-5" normalizeH="0" baseline="0" noProof="0" dirty="0">
                <a:ln>
                  <a:noFill/>
                </a:ln>
                <a:solidFill>
                  <a:srgbClr val="2E1F57"/>
                </a:solidFill>
                <a:effectLst/>
                <a:uLnTx/>
                <a:uFillTx/>
                <a:latin typeface="Candara" panose="020E0502030303020204"/>
                <a:ea typeface="+mn-ea"/>
                <a:cs typeface="Candara" panose="020E0502030303020204"/>
              </a:rPr>
              <a:t>record</a:t>
            </a:r>
            <a:r>
              <a:rPr kumimoji="0" sz="1700" b="0" i="0" u="none" strike="noStrike" kern="0" cap="none" spc="-25" normalizeH="0" baseline="0" noProof="0" dirty="0">
                <a:ln>
                  <a:noFill/>
                </a:ln>
                <a:solidFill>
                  <a:srgbClr val="2E1F57"/>
                </a:solidFill>
                <a:effectLst/>
                <a:uLnTx/>
                <a:uFillTx/>
                <a:latin typeface="Candara" panose="020E0502030303020204"/>
                <a:ea typeface="+mn-ea"/>
                <a:cs typeface="Candara" panose="020E0502030303020204"/>
              </a:rPr>
              <a:t> </a:t>
            </a:r>
            <a:r>
              <a:rPr kumimoji="0" sz="1700" b="0" i="0" u="none" strike="noStrike" kern="0" cap="none" spc="-5" normalizeH="0" baseline="0" noProof="0" dirty="0">
                <a:ln>
                  <a:noFill/>
                </a:ln>
                <a:solidFill>
                  <a:srgbClr val="2E1F57"/>
                </a:solidFill>
                <a:effectLst/>
                <a:uLnTx/>
                <a:uFillTx/>
                <a:latin typeface="Candara" panose="020E0502030303020204"/>
                <a:ea typeface="+mn-ea"/>
                <a:cs typeface="Candara" panose="020E0502030303020204"/>
              </a:rPr>
              <a:t>protocol</a:t>
            </a:r>
            <a:endParaRPr kumimoji="0" sz="17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ndara" panose="020E0502030303020204"/>
              <a:ea typeface="+mn-ea"/>
              <a:cs typeface="Candara" panose="020E0502030303020204"/>
            </a:endParaRPr>
          </a:p>
          <a:p>
            <a:pPr marL="698500" marR="0" lvl="1" indent="-337820" defTabSz="914400" eaLnBrk="1" fontAlgn="auto" latinLnBrk="0" hangingPunct="1">
              <a:lnSpc>
                <a:spcPct val="100000"/>
              </a:lnSpc>
              <a:spcBef>
                <a:spcPts val="190"/>
              </a:spcBef>
              <a:spcAft>
                <a:spcPts val="0"/>
              </a:spcAft>
              <a:buClr>
                <a:srgbClr val="B9ABE2"/>
              </a:buClr>
              <a:buSzTx/>
              <a:buFontTx/>
              <a:buChar char="•"/>
              <a:tabLst>
                <a:tab pos="698500" algn="l"/>
                <a:tab pos="699135" algn="l"/>
              </a:tabLst>
              <a:defRPr/>
            </a:pPr>
            <a:r>
              <a:rPr kumimoji="0" sz="1700" b="0" i="0" u="none" strike="noStrike" kern="0" cap="none" spc="-5" normalizeH="0" baseline="0" noProof="0" dirty="0">
                <a:ln>
                  <a:noFill/>
                </a:ln>
                <a:solidFill>
                  <a:srgbClr val="2E1F57"/>
                </a:solidFill>
                <a:effectLst/>
                <a:uLnTx/>
                <a:uFillTx/>
                <a:latin typeface="Candara" panose="020E0502030303020204"/>
                <a:ea typeface="+mn-ea"/>
                <a:cs typeface="Candara" panose="020E0502030303020204"/>
              </a:rPr>
              <a:t>Change</a:t>
            </a:r>
            <a:r>
              <a:rPr kumimoji="0" sz="1700" b="0" i="0" u="none" strike="noStrike" kern="0" cap="none" spc="-30" normalizeH="0" baseline="0" noProof="0" dirty="0">
                <a:ln>
                  <a:noFill/>
                </a:ln>
                <a:solidFill>
                  <a:srgbClr val="2E1F57"/>
                </a:solidFill>
                <a:effectLst/>
                <a:uLnTx/>
                <a:uFillTx/>
                <a:latin typeface="Candara" panose="020E0502030303020204"/>
                <a:ea typeface="+mn-ea"/>
                <a:cs typeface="Candara" panose="020E0502030303020204"/>
              </a:rPr>
              <a:t> </a:t>
            </a:r>
            <a:r>
              <a:rPr kumimoji="0" sz="1700" b="0" i="0" u="none" strike="noStrike" kern="0" cap="none" spc="0" normalizeH="0" baseline="0" noProof="0" dirty="0">
                <a:ln>
                  <a:noFill/>
                </a:ln>
                <a:solidFill>
                  <a:srgbClr val="2E1F57"/>
                </a:solidFill>
                <a:effectLst/>
                <a:uLnTx/>
                <a:uFillTx/>
                <a:latin typeface="Candara" panose="020E0502030303020204"/>
                <a:ea typeface="+mn-ea"/>
                <a:cs typeface="Candara" panose="020E0502030303020204"/>
              </a:rPr>
              <a:t>cipher</a:t>
            </a:r>
            <a:r>
              <a:rPr kumimoji="0" sz="1700" b="0" i="0" u="none" strike="noStrike" kern="0" cap="none" spc="-25" normalizeH="0" baseline="0" noProof="0" dirty="0">
                <a:ln>
                  <a:noFill/>
                </a:ln>
                <a:solidFill>
                  <a:srgbClr val="2E1F57"/>
                </a:solidFill>
                <a:effectLst/>
                <a:uLnTx/>
                <a:uFillTx/>
                <a:latin typeface="Candara" panose="020E0502030303020204"/>
                <a:ea typeface="+mn-ea"/>
                <a:cs typeface="Candara" panose="020E0502030303020204"/>
              </a:rPr>
              <a:t> </a:t>
            </a:r>
            <a:r>
              <a:rPr kumimoji="0" sz="1700" b="0" i="0" u="none" strike="noStrike" kern="0" cap="none" spc="0" normalizeH="0" baseline="0" noProof="0" dirty="0">
                <a:ln>
                  <a:noFill/>
                </a:ln>
                <a:solidFill>
                  <a:srgbClr val="2E1F57"/>
                </a:solidFill>
                <a:effectLst/>
                <a:uLnTx/>
                <a:uFillTx/>
                <a:latin typeface="Candara" panose="020E0502030303020204"/>
                <a:ea typeface="+mn-ea"/>
                <a:cs typeface="Candara" panose="020E0502030303020204"/>
              </a:rPr>
              <a:t>spec</a:t>
            </a:r>
            <a:r>
              <a:rPr kumimoji="0" sz="1700" b="0" i="0" u="none" strike="noStrike" kern="0" cap="none" spc="-10" normalizeH="0" baseline="0" noProof="0" dirty="0">
                <a:ln>
                  <a:noFill/>
                </a:ln>
                <a:solidFill>
                  <a:srgbClr val="2E1F57"/>
                </a:solidFill>
                <a:effectLst/>
                <a:uLnTx/>
                <a:uFillTx/>
                <a:latin typeface="Candara" panose="020E0502030303020204"/>
                <a:ea typeface="+mn-ea"/>
                <a:cs typeface="Candara" panose="020E0502030303020204"/>
              </a:rPr>
              <a:t> </a:t>
            </a:r>
            <a:r>
              <a:rPr kumimoji="0" sz="1700" b="0" i="0" u="none" strike="noStrike" kern="0" cap="none" spc="-5" normalizeH="0" baseline="0" noProof="0" dirty="0">
                <a:ln>
                  <a:noFill/>
                </a:ln>
                <a:solidFill>
                  <a:srgbClr val="2E1F57"/>
                </a:solidFill>
                <a:effectLst/>
                <a:uLnTx/>
                <a:uFillTx/>
                <a:latin typeface="Candara" panose="020E0502030303020204"/>
                <a:ea typeface="+mn-ea"/>
                <a:cs typeface="Candara" panose="020E0502030303020204"/>
              </a:rPr>
              <a:t>protocol</a:t>
            </a:r>
            <a:endParaRPr kumimoji="0" sz="17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ndara" panose="020E0502030303020204"/>
              <a:ea typeface="+mn-ea"/>
              <a:cs typeface="Candara" panose="020E0502030303020204"/>
            </a:endParaRPr>
          </a:p>
          <a:p>
            <a:pPr marL="698500" marR="0" lvl="1" indent="-337820" defTabSz="914400" eaLnBrk="1" fontAlgn="auto" latinLnBrk="0" hangingPunct="1">
              <a:lnSpc>
                <a:spcPct val="100000"/>
              </a:lnSpc>
              <a:spcBef>
                <a:spcPts val="195"/>
              </a:spcBef>
              <a:spcAft>
                <a:spcPts val="0"/>
              </a:spcAft>
              <a:buClr>
                <a:srgbClr val="B9ABE2"/>
              </a:buClr>
              <a:buSzTx/>
              <a:buFontTx/>
              <a:buChar char="•"/>
              <a:tabLst>
                <a:tab pos="698500" algn="l"/>
                <a:tab pos="699135" algn="l"/>
              </a:tabLst>
              <a:defRPr/>
            </a:pPr>
            <a:r>
              <a:rPr kumimoji="0" sz="1700" b="0" i="0" u="none" strike="noStrike" kern="0" cap="none" spc="-5" normalizeH="0" baseline="0" noProof="0" dirty="0">
                <a:ln>
                  <a:noFill/>
                </a:ln>
                <a:solidFill>
                  <a:srgbClr val="2E1F57"/>
                </a:solidFill>
                <a:effectLst/>
                <a:uLnTx/>
                <a:uFillTx/>
                <a:latin typeface="Candara" panose="020E0502030303020204"/>
                <a:ea typeface="+mn-ea"/>
                <a:cs typeface="Candara" panose="020E0502030303020204"/>
              </a:rPr>
              <a:t>Alert</a:t>
            </a:r>
            <a:r>
              <a:rPr kumimoji="0" sz="1700" b="0" i="0" u="none" strike="noStrike" kern="0" cap="none" spc="-45" normalizeH="0" baseline="0" noProof="0" dirty="0">
                <a:ln>
                  <a:noFill/>
                </a:ln>
                <a:solidFill>
                  <a:srgbClr val="2E1F57"/>
                </a:solidFill>
                <a:effectLst/>
                <a:uLnTx/>
                <a:uFillTx/>
                <a:latin typeface="Candara" panose="020E0502030303020204"/>
                <a:ea typeface="+mn-ea"/>
                <a:cs typeface="Candara" panose="020E0502030303020204"/>
              </a:rPr>
              <a:t> </a:t>
            </a:r>
            <a:r>
              <a:rPr kumimoji="0" sz="1700" b="0" i="0" u="none" strike="noStrike" kern="0" cap="none" spc="-5" normalizeH="0" baseline="0" noProof="0" dirty="0">
                <a:ln>
                  <a:noFill/>
                </a:ln>
                <a:solidFill>
                  <a:srgbClr val="2E1F57"/>
                </a:solidFill>
                <a:effectLst/>
                <a:uLnTx/>
                <a:uFillTx/>
                <a:latin typeface="Candara" panose="020E0502030303020204"/>
                <a:ea typeface="+mn-ea"/>
                <a:cs typeface="Candara" panose="020E0502030303020204"/>
              </a:rPr>
              <a:t>protocol</a:t>
            </a:r>
            <a:endParaRPr kumimoji="0" sz="17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ndara" panose="020E0502030303020204"/>
              <a:ea typeface="+mn-ea"/>
              <a:cs typeface="Candara" panose="020E0502030303020204"/>
            </a:endParaRPr>
          </a:p>
          <a:p>
            <a:pPr marL="698500" marR="0" lvl="1" indent="-337820" defTabSz="914400" eaLnBrk="1" fontAlgn="auto" latinLnBrk="0" hangingPunct="1">
              <a:lnSpc>
                <a:spcPct val="100000"/>
              </a:lnSpc>
              <a:spcBef>
                <a:spcPts val="190"/>
              </a:spcBef>
              <a:spcAft>
                <a:spcPts val="0"/>
              </a:spcAft>
              <a:buClr>
                <a:srgbClr val="B9ABE2"/>
              </a:buClr>
              <a:buSzTx/>
              <a:buFontTx/>
              <a:buChar char="•"/>
              <a:tabLst>
                <a:tab pos="698500" algn="l"/>
                <a:tab pos="699135" algn="l"/>
              </a:tabLst>
              <a:defRPr/>
            </a:pPr>
            <a:r>
              <a:rPr kumimoji="0" sz="1700" b="0" i="0" u="none" strike="noStrike" kern="0" cap="none" spc="0" normalizeH="0" baseline="0" noProof="0" dirty="0">
                <a:ln>
                  <a:noFill/>
                </a:ln>
                <a:solidFill>
                  <a:srgbClr val="2E1F57"/>
                </a:solidFill>
                <a:effectLst/>
                <a:uLnTx/>
                <a:uFillTx/>
                <a:latin typeface="Candara" panose="020E0502030303020204"/>
                <a:ea typeface="+mn-ea"/>
                <a:cs typeface="Candara" panose="020E0502030303020204"/>
              </a:rPr>
              <a:t>Handshake</a:t>
            </a:r>
            <a:r>
              <a:rPr kumimoji="0" sz="1700" b="0" i="0" u="none" strike="noStrike" kern="0" cap="none" spc="-35" normalizeH="0" baseline="0" noProof="0" dirty="0">
                <a:ln>
                  <a:noFill/>
                </a:ln>
                <a:solidFill>
                  <a:srgbClr val="2E1F57"/>
                </a:solidFill>
                <a:effectLst/>
                <a:uLnTx/>
                <a:uFillTx/>
                <a:latin typeface="Candara" panose="020E0502030303020204"/>
                <a:ea typeface="+mn-ea"/>
                <a:cs typeface="Candara" panose="020E0502030303020204"/>
              </a:rPr>
              <a:t> </a:t>
            </a:r>
            <a:r>
              <a:rPr kumimoji="0" sz="1700" b="0" i="0" u="none" strike="noStrike" kern="0" cap="none" spc="-5" normalizeH="0" baseline="0" noProof="0" dirty="0">
                <a:ln>
                  <a:noFill/>
                </a:ln>
                <a:solidFill>
                  <a:srgbClr val="2E1F57"/>
                </a:solidFill>
                <a:effectLst/>
                <a:uLnTx/>
                <a:uFillTx/>
                <a:latin typeface="Candara" panose="020E0502030303020204"/>
                <a:ea typeface="+mn-ea"/>
                <a:cs typeface="Candara" panose="020E0502030303020204"/>
              </a:rPr>
              <a:t>protocol</a:t>
            </a:r>
            <a:endParaRPr kumimoji="0" sz="17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ndara" panose="020E0502030303020204"/>
              <a:ea typeface="+mn-ea"/>
              <a:cs typeface="Candara" panose="020E0502030303020204"/>
            </a:endParaRPr>
          </a:p>
          <a:p>
            <a:pPr marL="698500" marR="0" lvl="1" indent="-337820" defTabSz="914400" eaLnBrk="1" fontAlgn="auto" latinLnBrk="0" hangingPunct="1">
              <a:lnSpc>
                <a:spcPct val="100000"/>
              </a:lnSpc>
              <a:spcBef>
                <a:spcPts val="195"/>
              </a:spcBef>
              <a:spcAft>
                <a:spcPts val="0"/>
              </a:spcAft>
              <a:buClr>
                <a:srgbClr val="B9ABE2"/>
              </a:buClr>
              <a:buSzTx/>
              <a:buFontTx/>
              <a:buChar char="•"/>
              <a:tabLst>
                <a:tab pos="698500" algn="l"/>
                <a:tab pos="699135" algn="l"/>
              </a:tabLst>
              <a:defRPr/>
            </a:pPr>
            <a:r>
              <a:rPr kumimoji="0" sz="1700" b="0" i="0" u="none" strike="noStrike" kern="0" cap="none" spc="-5" normalizeH="0" baseline="0" noProof="0" dirty="0">
                <a:ln>
                  <a:noFill/>
                </a:ln>
                <a:solidFill>
                  <a:srgbClr val="2E1F57"/>
                </a:solidFill>
                <a:effectLst/>
                <a:uLnTx/>
                <a:uFillTx/>
                <a:latin typeface="Candara" panose="020E0502030303020204"/>
                <a:ea typeface="+mn-ea"/>
                <a:cs typeface="Candara" panose="020E0502030303020204"/>
              </a:rPr>
              <a:t>Cryptographic</a:t>
            </a:r>
            <a:r>
              <a:rPr kumimoji="0" sz="1700" b="0" i="0" u="none" strike="noStrike" kern="0" cap="none" spc="-45" normalizeH="0" baseline="0" noProof="0" dirty="0">
                <a:ln>
                  <a:noFill/>
                </a:ln>
                <a:solidFill>
                  <a:srgbClr val="2E1F57"/>
                </a:solidFill>
                <a:effectLst/>
                <a:uLnTx/>
                <a:uFillTx/>
                <a:latin typeface="Candara" panose="020E0502030303020204"/>
                <a:ea typeface="+mn-ea"/>
                <a:cs typeface="Candara" panose="020E0502030303020204"/>
              </a:rPr>
              <a:t> </a:t>
            </a:r>
            <a:r>
              <a:rPr kumimoji="0" sz="1700" b="0" i="0" u="none" strike="noStrike" kern="0" cap="none" spc="0" normalizeH="0" baseline="0" noProof="0" dirty="0">
                <a:ln>
                  <a:noFill/>
                </a:ln>
                <a:solidFill>
                  <a:srgbClr val="2E1F57"/>
                </a:solidFill>
                <a:effectLst/>
                <a:uLnTx/>
                <a:uFillTx/>
                <a:latin typeface="Candara" panose="020E0502030303020204"/>
                <a:ea typeface="+mn-ea"/>
                <a:cs typeface="Candara" panose="020E0502030303020204"/>
              </a:rPr>
              <a:t>computations</a:t>
            </a:r>
            <a:endParaRPr kumimoji="0" sz="17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ndara" panose="020E0502030303020204"/>
              <a:ea typeface="+mn-ea"/>
              <a:cs typeface="Candara" panose="020E0502030303020204"/>
            </a:endParaRPr>
          </a:p>
          <a:p>
            <a:pPr marL="698500" marR="0" lvl="1" indent="-337820" defTabSz="914400" eaLnBrk="1" fontAlgn="auto" latinLnBrk="0" hangingPunct="1">
              <a:lnSpc>
                <a:spcPct val="100000"/>
              </a:lnSpc>
              <a:spcBef>
                <a:spcPts val="190"/>
              </a:spcBef>
              <a:spcAft>
                <a:spcPts val="0"/>
              </a:spcAft>
              <a:buClr>
                <a:srgbClr val="B9ABE2"/>
              </a:buClr>
              <a:buSzTx/>
              <a:buFontTx/>
              <a:buChar char="•"/>
              <a:tabLst>
                <a:tab pos="698500" algn="l"/>
                <a:tab pos="699135" algn="l"/>
              </a:tabLst>
              <a:defRPr/>
            </a:pPr>
            <a:r>
              <a:rPr kumimoji="0" sz="1700" b="0" i="0" u="none" strike="noStrike" kern="0" cap="none" spc="0" normalizeH="0" baseline="0" noProof="0" dirty="0">
                <a:ln>
                  <a:noFill/>
                </a:ln>
                <a:solidFill>
                  <a:srgbClr val="2E1F57"/>
                </a:solidFill>
                <a:effectLst/>
                <a:uLnTx/>
                <a:uFillTx/>
                <a:latin typeface="Candara" panose="020E0502030303020204"/>
                <a:ea typeface="+mn-ea"/>
                <a:cs typeface="Candara" panose="020E0502030303020204"/>
              </a:rPr>
              <a:t>Heartbeat</a:t>
            </a:r>
            <a:r>
              <a:rPr kumimoji="0" sz="1700" b="0" i="0" u="none" strike="noStrike" kern="0" cap="none" spc="-30" normalizeH="0" baseline="0" noProof="0" dirty="0">
                <a:ln>
                  <a:noFill/>
                </a:ln>
                <a:solidFill>
                  <a:srgbClr val="2E1F57"/>
                </a:solidFill>
                <a:effectLst/>
                <a:uLnTx/>
                <a:uFillTx/>
                <a:latin typeface="Candara" panose="020E0502030303020204"/>
                <a:ea typeface="+mn-ea"/>
                <a:cs typeface="Candara" panose="020E0502030303020204"/>
              </a:rPr>
              <a:t> </a:t>
            </a:r>
            <a:r>
              <a:rPr kumimoji="0" sz="1700" b="0" i="0" u="none" strike="noStrike" kern="0" cap="none" spc="-5" normalizeH="0" baseline="0" noProof="0" dirty="0">
                <a:ln>
                  <a:noFill/>
                </a:ln>
                <a:solidFill>
                  <a:srgbClr val="2E1F57"/>
                </a:solidFill>
                <a:effectLst/>
                <a:uLnTx/>
                <a:uFillTx/>
                <a:latin typeface="Candara" panose="020E0502030303020204"/>
                <a:ea typeface="+mn-ea"/>
                <a:cs typeface="Candara" panose="020E0502030303020204"/>
              </a:rPr>
              <a:t>protocol</a:t>
            </a:r>
            <a:endParaRPr kumimoji="0" sz="17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ndara" panose="020E0502030303020204"/>
              <a:ea typeface="+mn-ea"/>
              <a:cs typeface="Candara" panose="020E0502030303020204"/>
            </a:endParaRPr>
          </a:p>
          <a:p>
            <a:pPr marL="698500" marR="0" lvl="1" indent="-337820" defTabSz="914400" eaLnBrk="1" fontAlgn="auto" latinLnBrk="0" hangingPunct="1">
              <a:lnSpc>
                <a:spcPct val="100000"/>
              </a:lnSpc>
              <a:spcBef>
                <a:spcPts val="195"/>
              </a:spcBef>
              <a:spcAft>
                <a:spcPts val="0"/>
              </a:spcAft>
              <a:buClr>
                <a:srgbClr val="B9ABE2"/>
              </a:buClr>
              <a:buSzTx/>
              <a:buFontTx/>
              <a:buChar char="•"/>
              <a:tabLst>
                <a:tab pos="698500" algn="l"/>
                <a:tab pos="699135" algn="l"/>
              </a:tabLst>
              <a:defRPr/>
            </a:pPr>
            <a:r>
              <a:rPr kumimoji="0" sz="1700" b="0" i="0" u="none" strike="noStrike" kern="0" cap="none" spc="0" normalizeH="0" baseline="0" noProof="0" dirty="0">
                <a:ln>
                  <a:noFill/>
                </a:ln>
                <a:solidFill>
                  <a:srgbClr val="2E1F57"/>
                </a:solidFill>
                <a:effectLst/>
                <a:uLnTx/>
                <a:uFillTx/>
                <a:latin typeface="Candara" panose="020E0502030303020204"/>
                <a:ea typeface="+mn-ea"/>
                <a:cs typeface="Candara" panose="020E0502030303020204"/>
              </a:rPr>
              <a:t>SSL/TLS</a:t>
            </a:r>
            <a:r>
              <a:rPr kumimoji="0" sz="1700" b="0" i="0" u="none" strike="noStrike" kern="0" cap="none" spc="-55" normalizeH="0" baseline="0" noProof="0" dirty="0">
                <a:ln>
                  <a:noFill/>
                </a:ln>
                <a:solidFill>
                  <a:srgbClr val="2E1F57"/>
                </a:solidFill>
                <a:effectLst/>
                <a:uLnTx/>
                <a:uFillTx/>
                <a:latin typeface="Candara" panose="020E0502030303020204"/>
                <a:ea typeface="+mn-ea"/>
                <a:cs typeface="Candara" panose="020E0502030303020204"/>
              </a:rPr>
              <a:t> </a:t>
            </a:r>
            <a:r>
              <a:rPr kumimoji="0" sz="1700" b="0" i="0" u="none" strike="noStrike" kern="0" cap="none" spc="0" normalizeH="0" baseline="0" noProof="0" dirty="0">
                <a:ln>
                  <a:noFill/>
                </a:ln>
                <a:solidFill>
                  <a:srgbClr val="2E1F57"/>
                </a:solidFill>
                <a:effectLst/>
                <a:uLnTx/>
                <a:uFillTx/>
                <a:latin typeface="Candara" panose="020E0502030303020204"/>
                <a:ea typeface="+mn-ea"/>
                <a:cs typeface="Candara" panose="020E0502030303020204"/>
              </a:rPr>
              <a:t>attacks</a:t>
            </a:r>
            <a:endParaRPr kumimoji="0" sz="17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ndara" panose="020E0502030303020204"/>
              <a:ea typeface="+mn-ea"/>
              <a:cs typeface="Candara" panose="020E0502030303020204"/>
            </a:endParaRPr>
          </a:p>
          <a:p>
            <a:pPr marL="698500" marR="0" lvl="1" indent="-337820" defTabSz="914400" eaLnBrk="1" fontAlgn="auto" latinLnBrk="0" hangingPunct="1">
              <a:lnSpc>
                <a:spcPct val="100000"/>
              </a:lnSpc>
              <a:spcBef>
                <a:spcPts val="190"/>
              </a:spcBef>
              <a:spcAft>
                <a:spcPts val="0"/>
              </a:spcAft>
              <a:buClr>
                <a:srgbClr val="B9ABE2"/>
              </a:buClr>
              <a:buSzTx/>
              <a:buFontTx/>
              <a:buChar char="•"/>
              <a:tabLst>
                <a:tab pos="698500" algn="l"/>
                <a:tab pos="699135" algn="l"/>
              </a:tabLst>
              <a:defRPr/>
            </a:pPr>
            <a:r>
              <a:rPr kumimoji="0" sz="1700" b="0" i="0" u="none" strike="noStrike" kern="0" cap="none" spc="0" normalizeH="0" baseline="0" noProof="0" dirty="0">
                <a:ln>
                  <a:noFill/>
                </a:ln>
                <a:solidFill>
                  <a:srgbClr val="2E1F57"/>
                </a:solidFill>
                <a:effectLst/>
                <a:uLnTx/>
                <a:uFillTx/>
                <a:latin typeface="Candara" panose="020E0502030303020204"/>
                <a:ea typeface="+mn-ea"/>
                <a:cs typeface="Candara" panose="020E0502030303020204"/>
              </a:rPr>
              <a:t>TLSv1.3</a:t>
            </a:r>
            <a:endParaRPr kumimoji="0" sz="17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ndara" panose="020E0502030303020204"/>
              <a:ea typeface="+mn-ea"/>
              <a:cs typeface="Candara" panose="020E050203030302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657850" y="2230438"/>
            <a:ext cx="3351213" cy="2563813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355600" marR="0" indent="-342900" defTabSz="914400" eaLnBrk="1" fontAlgn="auto" hangingPunct="1">
              <a:spcBef>
                <a:spcPts val="300"/>
              </a:spcBef>
              <a:spcAft>
                <a:spcPts val="0"/>
              </a:spcAft>
              <a:buClr>
                <a:srgbClr val="B9ABE2"/>
              </a:buClr>
              <a:buSzTx/>
              <a:buFontTx/>
              <a:buChar char="•"/>
              <a:tabLst>
                <a:tab pos="354965" algn="l"/>
                <a:tab pos="355600" algn="l"/>
              </a:tabLst>
              <a:defRPr/>
            </a:pPr>
            <a:r>
              <a:rPr kumimoji="0" kern="1200" cap="none" spc="-5" normalizeH="0" baseline="0" noProof="0" dirty="0">
                <a:solidFill>
                  <a:srgbClr val="2E1F57"/>
                </a:solidFill>
                <a:latin typeface="Candara" panose="020E0502030303020204"/>
                <a:ea typeface="+mn-ea"/>
                <a:cs typeface="Candara" panose="020E0502030303020204"/>
              </a:rPr>
              <a:t>Secure</a:t>
            </a:r>
            <a:r>
              <a:rPr kumimoji="0" kern="1200" cap="none" spc="-25" normalizeH="0" baseline="0" noProof="0" dirty="0">
                <a:solidFill>
                  <a:srgbClr val="2E1F57"/>
                </a:solidFill>
                <a:latin typeface="Candara" panose="020E0502030303020204"/>
                <a:ea typeface="+mn-ea"/>
                <a:cs typeface="Candara" panose="020E0502030303020204"/>
              </a:rPr>
              <a:t> </a:t>
            </a:r>
            <a:r>
              <a:rPr kumimoji="0" kern="1200" cap="none" spc="0" normalizeH="0" baseline="0" noProof="0" dirty="0">
                <a:solidFill>
                  <a:srgbClr val="2E1F57"/>
                </a:solidFill>
                <a:latin typeface="Candara" panose="020E0502030303020204"/>
                <a:ea typeface="+mn-ea"/>
                <a:cs typeface="Candara" panose="020E0502030303020204"/>
              </a:rPr>
              <a:t>shell</a:t>
            </a:r>
            <a:r>
              <a:rPr kumimoji="0" kern="1200" cap="none" spc="-40" normalizeH="0" baseline="0" noProof="0" dirty="0">
                <a:solidFill>
                  <a:srgbClr val="2E1F57"/>
                </a:solidFill>
                <a:latin typeface="Candara" panose="020E0502030303020204"/>
                <a:ea typeface="+mn-ea"/>
                <a:cs typeface="Candara" panose="020E0502030303020204"/>
              </a:rPr>
              <a:t> </a:t>
            </a:r>
            <a:r>
              <a:rPr kumimoji="0" kern="1200" cap="none" spc="0" normalizeH="0" baseline="0" noProof="0" dirty="0">
                <a:solidFill>
                  <a:srgbClr val="2E1F57"/>
                </a:solidFill>
                <a:latin typeface="Candara" panose="020E0502030303020204"/>
                <a:ea typeface="+mn-ea"/>
                <a:cs typeface="Candara" panose="020E0502030303020204"/>
              </a:rPr>
              <a:t>(SSH)</a:t>
            </a:r>
            <a:endParaRPr kumimoji="0" kern="1200" cap="none" spc="0" normalizeH="0" baseline="0" noProof="0">
              <a:latin typeface="Candara" panose="020E0502030303020204"/>
              <a:ea typeface="+mn-ea"/>
              <a:cs typeface="Candara" panose="020E0502030303020204"/>
            </a:endParaRPr>
          </a:p>
          <a:p>
            <a:pPr marL="698500" marR="0" lvl="1" indent="-337185" algn="l" defTabSz="914400" rtl="0" eaLnBrk="1" fontAlgn="auto" latinLnBrk="0" hangingPunct="1">
              <a:lnSpc>
                <a:spcPct val="100000"/>
              </a:lnSpc>
              <a:spcBef>
                <a:spcPts val="195"/>
              </a:spcBef>
              <a:spcAft>
                <a:spcPts val="0"/>
              </a:spcAft>
              <a:buClr>
                <a:srgbClr val="B9ABE2"/>
              </a:buClr>
              <a:buSzTx/>
              <a:buFontTx/>
              <a:buChar char="•"/>
              <a:tabLst>
                <a:tab pos="697865" algn="l"/>
                <a:tab pos="698500" algn="l"/>
              </a:tabLst>
              <a:defRPr/>
            </a:pPr>
            <a:r>
              <a:rPr kumimoji="0" sz="1700" b="0" i="0" u="none" strike="noStrike" kern="1200" cap="none" spc="-10" normalizeH="0" baseline="0" noProof="0" dirty="0">
                <a:ln>
                  <a:noFill/>
                </a:ln>
                <a:solidFill>
                  <a:srgbClr val="2E1F57"/>
                </a:solidFill>
                <a:effectLst/>
                <a:uLnTx/>
                <a:uFillTx/>
                <a:latin typeface="Candara" panose="020E0502030303020204"/>
                <a:ea typeface="+mn-ea"/>
                <a:cs typeface="Candara" panose="020E0502030303020204"/>
              </a:rPr>
              <a:t>Transport</a:t>
            </a:r>
            <a:r>
              <a:rPr kumimoji="0" sz="1700" b="0" i="0" u="none" strike="noStrike" kern="1200" cap="none" spc="-25" normalizeH="0" baseline="0" noProof="0" dirty="0">
                <a:ln>
                  <a:noFill/>
                </a:ln>
                <a:solidFill>
                  <a:srgbClr val="2E1F57"/>
                </a:solidFill>
                <a:effectLst/>
                <a:uLnTx/>
                <a:uFillTx/>
                <a:latin typeface="Candara" panose="020E0502030303020204"/>
                <a:ea typeface="+mn-ea"/>
                <a:cs typeface="Candara" panose="020E0502030303020204"/>
              </a:rPr>
              <a:t> </a:t>
            </a:r>
            <a:r>
              <a:rPr kumimoji="0" sz="1700" b="0" i="0" u="none" strike="noStrike" kern="1200" cap="none" spc="0" normalizeH="0" baseline="0" noProof="0" dirty="0">
                <a:ln>
                  <a:noFill/>
                </a:ln>
                <a:solidFill>
                  <a:srgbClr val="2E1F57"/>
                </a:solidFill>
                <a:effectLst/>
                <a:uLnTx/>
                <a:uFillTx/>
                <a:latin typeface="Candara" panose="020E0502030303020204"/>
                <a:ea typeface="+mn-ea"/>
                <a:cs typeface="Candara" panose="020E0502030303020204"/>
              </a:rPr>
              <a:t>layer</a:t>
            </a:r>
            <a:r>
              <a:rPr kumimoji="0" sz="1700" b="0" i="0" u="none" strike="noStrike" kern="1200" cap="none" spc="-45" normalizeH="0" baseline="0" noProof="0" dirty="0">
                <a:ln>
                  <a:noFill/>
                </a:ln>
                <a:solidFill>
                  <a:srgbClr val="2E1F57"/>
                </a:solidFill>
                <a:effectLst/>
                <a:uLnTx/>
                <a:uFillTx/>
                <a:latin typeface="Candara" panose="020E0502030303020204"/>
                <a:ea typeface="+mn-ea"/>
                <a:cs typeface="Candara" panose="020E0502030303020204"/>
              </a:rPr>
              <a:t> </a:t>
            </a:r>
            <a:r>
              <a:rPr kumimoji="0" sz="1700" b="0" i="0" u="none" strike="noStrike" kern="1200" cap="none" spc="-5" normalizeH="0" baseline="0" noProof="0" dirty="0">
                <a:ln>
                  <a:noFill/>
                </a:ln>
                <a:solidFill>
                  <a:srgbClr val="2E1F57"/>
                </a:solidFill>
                <a:effectLst/>
                <a:uLnTx/>
                <a:uFillTx/>
                <a:latin typeface="Candara" panose="020E0502030303020204"/>
                <a:ea typeface="+mn-ea"/>
                <a:cs typeface="Candara" panose="020E0502030303020204"/>
              </a:rPr>
              <a:t>protocol</a:t>
            </a:r>
            <a:endParaRPr kumimoji="0" sz="17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ndara" panose="020E0502030303020204"/>
              <a:ea typeface="+mn-ea"/>
              <a:cs typeface="Candara" panose="020E0502030303020204"/>
            </a:endParaRPr>
          </a:p>
          <a:p>
            <a:pPr marL="698500" marR="0" lvl="1" indent="-337185" algn="l" defTabSz="914400" rtl="0" eaLnBrk="1" fontAlgn="auto" latinLnBrk="0" hangingPunct="1">
              <a:lnSpc>
                <a:spcPct val="100000"/>
              </a:lnSpc>
              <a:spcBef>
                <a:spcPts val="195"/>
              </a:spcBef>
              <a:spcAft>
                <a:spcPts val="0"/>
              </a:spcAft>
              <a:buClr>
                <a:srgbClr val="B9ABE2"/>
              </a:buClr>
              <a:buSzTx/>
              <a:buFontTx/>
              <a:buChar char="•"/>
              <a:tabLst>
                <a:tab pos="697865" algn="l"/>
                <a:tab pos="698500" algn="l"/>
              </a:tabLst>
              <a:defRPr/>
            </a:pPr>
            <a:r>
              <a:rPr kumimoji="0" sz="1700" b="0" i="0" u="none" strike="noStrike" kern="1200" cap="none" spc="-5" normalizeH="0" baseline="0" noProof="0" dirty="0">
                <a:ln>
                  <a:noFill/>
                </a:ln>
                <a:solidFill>
                  <a:srgbClr val="2E1F57"/>
                </a:solidFill>
                <a:effectLst/>
                <a:uLnTx/>
                <a:uFillTx/>
                <a:latin typeface="Candara" panose="020E0502030303020204"/>
                <a:ea typeface="+mn-ea"/>
                <a:cs typeface="Candara" panose="020E0502030303020204"/>
              </a:rPr>
              <a:t>User</a:t>
            </a:r>
            <a:r>
              <a:rPr kumimoji="0" sz="1700" b="0" i="0" u="none" strike="noStrike" kern="1200" cap="none" spc="-30" normalizeH="0" baseline="0" noProof="0" dirty="0">
                <a:ln>
                  <a:noFill/>
                </a:ln>
                <a:solidFill>
                  <a:srgbClr val="2E1F57"/>
                </a:solidFill>
                <a:effectLst/>
                <a:uLnTx/>
                <a:uFillTx/>
                <a:latin typeface="Candara" panose="020E0502030303020204"/>
                <a:ea typeface="+mn-ea"/>
                <a:cs typeface="Candara" panose="020E0502030303020204"/>
              </a:rPr>
              <a:t> </a:t>
            </a:r>
            <a:r>
              <a:rPr kumimoji="0" sz="1700" b="0" i="0" u="none" strike="noStrike" kern="1200" cap="none" spc="0" normalizeH="0" baseline="0" noProof="0" dirty="0">
                <a:ln>
                  <a:noFill/>
                </a:ln>
                <a:solidFill>
                  <a:srgbClr val="2E1F57"/>
                </a:solidFill>
                <a:effectLst/>
                <a:uLnTx/>
                <a:uFillTx/>
                <a:latin typeface="Candara" panose="020E0502030303020204"/>
                <a:ea typeface="+mn-ea"/>
                <a:cs typeface="Candara" panose="020E0502030303020204"/>
              </a:rPr>
              <a:t>authentication</a:t>
            </a:r>
            <a:r>
              <a:rPr kumimoji="0" sz="1700" b="0" i="0" u="none" strike="noStrike" kern="1200" cap="none" spc="-10" normalizeH="0" baseline="0" noProof="0" dirty="0">
                <a:ln>
                  <a:noFill/>
                </a:ln>
                <a:solidFill>
                  <a:srgbClr val="2E1F57"/>
                </a:solidFill>
                <a:effectLst/>
                <a:uLnTx/>
                <a:uFillTx/>
                <a:latin typeface="Candara" panose="020E0502030303020204"/>
                <a:ea typeface="+mn-ea"/>
                <a:cs typeface="Candara" panose="020E0502030303020204"/>
              </a:rPr>
              <a:t> </a:t>
            </a:r>
            <a:r>
              <a:rPr kumimoji="0" sz="1700" b="0" i="0" u="none" strike="noStrike" kern="1200" cap="none" spc="-5" normalizeH="0" baseline="0" noProof="0" dirty="0">
                <a:ln>
                  <a:noFill/>
                </a:ln>
                <a:solidFill>
                  <a:srgbClr val="2E1F57"/>
                </a:solidFill>
                <a:effectLst/>
                <a:uLnTx/>
                <a:uFillTx/>
                <a:latin typeface="Candara" panose="020E0502030303020204"/>
                <a:ea typeface="+mn-ea"/>
                <a:cs typeface="Candara" panose="020E0502030303020204"/>
              </a:rPr>
              <a:t>protocol</a:t>
            </a:r>
            <a:endParaRPr kumimoji="0" sz="17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ndara" panose="020E0502030303020204"/>
              <a:ea typeface="+mn-ea"/>
              <a:cs typeface="Candara" panose="020E0502030303020204"/>
            </a:endParaRPr>
          </a:p>
          <a:p>
            <a:pPr marL="698500" marR="0" lvl="1" indent="-337185" algn="l" defTabSz="914400" rtl="0" eaLnBrk="1" fontAlgn="auto" latinLnBrk="0" hangingPunct="1">
              <a:lnSpc>
                <a:spcPct val="100000"/>
              </a:lnSpc>
              <a:spcBef>
                <a:spcPts val="195"/>
              </a:spcBef>
              <a:spcAft>
                <a:spcPts val="0"/>
              </a:spcAft>
              <a:buClr>
                <a:srgbClr val="B9ABE2"/>
              </a:buClr>
              <a:buSzTx/>
              <a:buFontTx/>
              <a:buChar char="•"/>
              <a:tabLst>
                <a:tab pos="697865" algn="l"/>
                <a:tab pos="698500" algn="l"/>
              </a:tabLst>
              <a:defRPr/>
            </a:pPr>
            <a:r>
              <a:rPr kumimoji="0" sz="1700" b="0" i="0" u="none" strike="noStrike" kern="1200" cap="none" spc="-5" normalizeH="0" baseline="0" noProof="0" dirty="0">
                <a:ln>
                  <a:noFill/>
                </a:ln>
                <a:solidFill>
                  <a:srgbClr val="2E1F57"/>
                </a:solidFill>
                <a:effectLst/>
                <a:uLnTx/>
                <a:uFillTx/>
                <a:latin typeface="Candara" panose="020E0502030303020204"/>
                <a:ea typeface="+mn-ea"/>
                <a:cs typeface="Candara" panose="020E0502030303020204"/>
              </a:rPr>
              <a:t>Communication</a:t>
            </a:r>
            <a:r>
              <a:rPr kumimoji="0" sz="1700" b="0" i="0" u="none" strike="noStrike" kern="1200" cap="none" spc="-15" normalizeH="0" baseline="0" noProof="0" dirty="0">
                <a:ln>
                  <a:noFill/>
                </a:ln>
                <a:solidFill>
                  <a:srgbClr val="2E1F57"/>
                </a:solidFill>
                <a:effectLst/>
                <a:uLnTx/>
                <a:uFillTx/>
                <a:latin typeface="Candara" panose="020E0502030303020204"/>
                <a:ea typeface="+mn-ea"/>
                <a:cs typeface="Candara" panose="020E0502030303020204"/>
              </a:rPr>
              <a:t> </a:t>
            </a:r>
            <a:r>
              <a:rPr kumimoji="0" sz="1700" b="0" i="0" u="none" strike="noStrike" kern="1200" cap="none" spc="-5" normalizeH="0" baseline="0" noProof="0" dirty="0">
                <a:ln>
                  <a:noFill/>
                </a:ln>
                <a:solidFill>
                  <a:srgbClr val="2E1F57"/>
                </a:solidFill>
                <a:effectLst/>
                <a:uLnTx/>
                <a:uFillTx/>
                <a:latin typeface="Candara" panose="020E0502030303020204"/>
                <a:ea typeface="+mn-ea"/>
                <a:cs typeface="Candara" panose="020E0502030303020204"/>
              </a:rPr>
              <a:t>protocol</a:t>
            </a:r>
            <a:endParaRPr kumimoji="0" sz="17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ndara" panose="020E0502030303020204"/>
              <a:ea typeface="+mn-ea"/>
              <a:cs typeface="Candara" panose="020E0502030303020204"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9ABE2"/>
              </a:buClr>
              <a:buSzTx/>
              <a:buFont typeface="Candara" panose="020E0502030303020204"/>
              <a:buChar char="•"/>
              <a:defRPr/>
            </a:pPr>
            <a:endParaRPr kumimoji="0" sz="17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ndara" panose="020E0502030303020204"/>
              <a:ea typeface="+mn-ea"/>
              <a:cs typeface="Candara" panose="020E0502030303020204"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15"/>
              </a:spcBef>
              <a:spcAft>
                <a:spcPts val="0"/>
              </a:spcAft>
              <a:buClr>
                <a:srgbClr val="B9ABE2"/>
              </a:buClr>
              <a:buSzTx/>
              <a:buFont typeface="Candara" panose="020E0502030303020204"/>
              <a:buChar char="•"/>
              <a:defRPr/>
            </a:pPr>
            <a:endParaRPr kumimoji="0" sz="17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ndara" panose="020E0502030303020204"/>
              <a:ea typeface="+mn-ea"/>
              <a:cs typeface="Candara" panose="020E0502030303020204"/>
            </a:endParaRPr>
          </a:p>
          <a:p>
            <a:pPr marL="355600" marR="0" indent="-342900" defTabSz="914400" eaLnBrk="1" fontAlgn="auto" hangingPunct="1">
              <a:spcBef>
                <a:spcPts val="0"/>
              </a:spcBef>
              <a:spcAft>
                <a:spcPts val="0"/>
              </a:spcAft>
              <a:buClr>
                <a:srgbClr val="B9ABE2"/>
              </a:buClr>
              <a:buSzTx/>
              <a:buFontTx/>
              <a:buChar char="•"/>
              <a:tabLst>
                <a:tab pos="354965" algn="l"/>
                <a:tab pos="355600" algn="l"/>
              </a:tabLst>
              <a:defRPr/>
            </a:pPr>
            <a:r>
              <a:rPr kumimoji="0" sz="1900" kern="1200" cap="none" spc="-10" normalizeH="0" baseline="0" noProof="0" dirty="0">
                <a:solidFill>
                  <a:srgbClr val="2E1F57"/>
                </a:solidFill>
                <a:latin typeface="Candara" panose="020E0502030303020204"/>
                <a:ea typeface="+mn-ea"/>
                <a:cs typeface="Candara" panose="020E0502030303020204"/>
              </a:rPr>
              <a:t>HTTPS</a:t>
            </a:r>
            <a:endParaRPr kumimoji="0" sz="1900" kern="1200" cap="none" spc="0" normalizeH="0" baseline="0" noProof="0">
              <a:latin typeface="Candara" panose="020E0502030303020204"/>
              <a:ea typeface="+mn-ea"/>
              <a:cs typeface="Candara" panose="020E0502030303020204"/>
            </a:endParaRPr>
          </a:p>
          <a:p>
            <a:pPr marL="698500" marR="0" lvl="1" indent="-337185" algn="l" defTabSz="914400" rtl="0" eaLnBrk="1" fontAlgn="auto" latinLnBrk="0" hangingPunct="1">
              <a:lnSpc>
                <a:spcPct val="100000"/>
              </a:lnSpc>
              <a:spcBef>
                <a:spcPts val="205"/>
              </a:spcBef>
              <a:spcAft>
                <a:spcPts val="0"/>
              </a:spcAft>
              <a:buClr>
                <a:srgbClr val="B9ABE2"/>
              </a:buClr>
              <a:buSzTx/>
              <a:buFontTx/>
              <a:buChar char="•"/>
              <a:tabLst>
                <a:tab pos="697865" algn="l"/>
                <a:tab pos="698500" algn="l"/>
              </a:tabLst>
              <a:defRPr/>
            </a:pPr>
            <a:r>
              <a:rPr kumimoji="0" sz="1700" b="0" i="0" u="none" strike="noStrike" kern="1200" cap="none" spc="-5" normalizeH="0" baseline="0" noProof="0" dirty="0">
                <a:ln>
                  <a:noFill/>
                </a:ln>
                <a:solidFill>
                  <a:srgbClr val="2E1F57"/>
                </a:solidFill>
                <a:effectLst/>
                <a:uLnTx/>
                <a:uFillTx/>
                <a:latin typeface="Candara" panose="020E0502030303020204"/>
                <a:ea typeface="+mn-ea"/>
                <a:cs typeface="Candara" panose="020E0502030303020204"/>
              </a:rPr>
              <a:t>Connection</a:t>
            </a:r>
            <a:r>
              <a:rPr kumimoji="0" sz="1700" b="0" i="0" u="none" strike="noStrike" kern="1200" cap="none" spc="-25" normalizeH="0" baseline="0" noProof="0" dirty="0">
                <a:ln>
                  <a:noFill/>
                </a:ln>
                <a:solidFill>
                  <a:srgbClr val="2E1F57"/>
                </a:solidFill>
                <a:effectLst/>
                <a:uLnTx/>
                <a:uFillTx/>
                <a:latin typeface="Candara" panose="020E0502030303020204"/>
                <a:ea typeface="+mn-ea"/>
                <a:cs typeface="Candara" panose="020E0502030303020204"/>
              </a:rPr>
              <a:t> </a:t>
            </a:r>
            <a:r>
              <a:rPr kumimoji="0" sz="1700" b="0" i="0" u="none" strike="noStrike" kern="1200" cap="none" spc="0" normalizeH="0" baseline="0" noProof="0" dirty="0">
                <a:ln>
                  <a:noFill/>
                </a:ln>
                <a:solidFill>
                  <a:srgbClr val="2E1F57"/>
                </a:solidFill>
                <a:effectLst/>
                <a:uLnTx/>
                <a:uFillTx/>
                <a:latin typeface="Candara" panose="020E0502030303020204"/>
                <a:ea typeface="+mn-ea"/>
                <a:cs typeface="Candara" panose="020E0502030303020204"/>
              </a:rPr>
              <a:t>initiation</a:t>
            </a:r>
            <a:endParaRPr kumimoji="0" sz="17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ndara" panose="020E0502030303020204"/>
              <a:ea typeface="+mn-ea"/>
              <a:cs typeface="Candara" panose="020E0502030303020204"/>
            </a:endParaRPr>
          </a:p>
          <a:p>
            <a:pPr marL="698500" marR="0" lvl="1" indent="-337185" algn="l" defTabSz="914400" rtl="0" eaLnBrk="1" fontAlgn="auto" latinLnBrk="0" hangingPunct="1">
              <a:lnSpc>
                <a:spcPct val="100000"/>
              </a:lnSpc>
              <a:spcBef>
                <a:spcPts val="190"/>
              </a:spcBef>
              <a:spcAft>
                <a:spcPts val="0"/>
              </a:spcAft>
              <a:buClr>
                <a:srgbClr val="B9ABE2"/>
              </a:buClr>
              <a:buSzTx/>
              <a:buFontTx/>
              <a:buChar char="•"/>
              <a:tabLst>
                <a:tab pos="697865" algn="l"/>
                <a:tab pos="698500" algn="l"/>
              </a:tabLst>
              <a:defRPr/>
            </a:pPr>
            <a:r>
              <a:rPr kumimoji="0" sz="1700" b="0" i="0" u="none" strike="noStrike" kern="1200" cap="none" spc="-5" normalizeH="0" baseline="0" noProof="0" dirty="0">
                <a:ln>
                  <a:noFill/>
                </a:ln>
                <a:solidFill>
                  <a:srgbClr val="2E1F57"/>
                </a:solidFill>
                <a:effectLst/>
                <a:uLnTx/>
                <a:uFillTx/>
                <a:latin typeface="Candara" panose="020E0502030303020204"/>
                <a:ea typeface="+mn-ea"/>
                <a:cs typeface="Candara" panose="020E0502030303020204"/>
              </a:rPr>
              <a:t>Connection</a:t>
            </a:r>
            <a:r>
              <a:rPr kumimoji="0" sz="1700" b="0" i="0" u="none" strike="noStrike" kern="1200" cap="none" spc="-20" normalizeH="0" baseline="0" noProof="0" dirty="0">
                <a:ln>
                  <a:noFill/>
                </a:ln>
                <a:solidFill>
                  <a:srgbClr val="2E1F57"/>
                </a:solidFill>
                <a:effectLst/>
                <a:uLnTx/>
                <a:uFillTx/>
                <a:latin typeface="Candara" panose="020E0502030303020204"/>
                <a:ea typeface="+mn-ea"/>
                <a:cs typeface="Candara" panose="020E0502030303020204"/>
              </a:rPr>
              <a:t> </a:t>
            </a:r>
            <a:r>
              <a:rPr kumimoji="0" sz="1700" b="0" i="0" u="none" strike="noStrike" kern="1200" cap="none" spc="-5" normalizeH="0" baseline="0" noProof="0" dirty="0">
                <a:ln>
                  <a:noFill/>
                </a:ln>
                <a:solidFill>
                  <a:srgbClr val="2E1F57"/>
                </a:solidFill>
                <a:effectLst/>
                <a:uLnTx/>
                <a:uFillTx/>
                <a:latin typeface="Candara" panose="020E0502030303020204"/>
                <a:ea typeface="+mn-ea"/>
                <a:cs typeface="Candara" panose="020E0502030303020204"/>
              </a:rPr>
              <a:t>closure</a:t>
            </a:r>
            <a:endParaRPr kumimoji="0" sz="17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ndara" panose="020E0502030303020204"/>
              <a:ea typeface="+mn-ea"/>
              <a:cs typeface="Candara" panose="020E0502030303020204"/>
            </a:endParaRPr>
          </a:p>
        </p:txBody>
      </p:sp>
      <p:grpSp>
        <p:nvGrpSpPr>
          <p:cNvPr id="39941" name="object 5"/>
          <p:cNvGrpSpPr/>
          <p:nvPr/>
        </p:nvGrpSpPr>
        <p:grpSpPr>
          <a:xfrm>
            <a:off x="3505200" y="2819400"/>
            <a:ext cx="2109788" cy="1209675"/>
            <a:chOff x="3505200" y="2819400"/>
            <a:chExt cx="2109470" cy="1209040"/>
          </a:xfrm>
        </p:grpSpPr>
        <p:sp>
          <p:nvSpPr>
            <p:cNvPr id="39942" name="object 6"/>
            <p:cNvSpPr/>
            <p:nvPr/>
          </p:nvSpPr>
          <p:spPr>
            <a:xfrm>
              <a:off x="3505200" y="2819400"/>
              <a:ext cx="2109470" cy="1209040"/>
            </a:xfrm>
            <a:custGeom>
              <a:avLst/>
              <a:gdLst/>
              <a:ahLst/>
              <a:cxnLst/>
              <a:pathLst>
                <a:path w="2109470" h="1209039">
                  <a:moveTo>
                    <a:pt x="1054608" y="0"/>
                  </a:moveTo>
                  <a:lnTo>
                    <a:pt x="994765" y="956"/>
                  </a:lnTo>
                  <a:lnTo>
                    <a:pt x="935798" y="3791"/>
                  </a:lnTo>
                  <a:lnTo>
                    <a:pt x="877796" y="8455"/>
                  </a:lnTo>
                  <a:lnTo>
                    <a:pt x="820847" y="14895"/>
                  </a:lnTo>
                  <a:lnTo>
                    <a:pt x="765041" y="23061"/>
                  </a:lnTo>
                  <a:lnTo>
                    <a:pt x="710466" y="32902"/>
                  </a:lnTo>
                  <a:lnTo>
                    <a:pt x="657212" y="44368"/>
                  </a:lnTo>
                  <a:lnTo>
                    <a:pt x="605368" y="57406"/>
                  </a:lnTo>
                  <a:lnTo>
                    <a:pt x="555023" y="71966"/>
                  </a:lnTo>
                  <a:lnTo>
                    <a:pt x="506266" y="87997"/>
                  </a:lnTo>
                  <a:lnTo>
                    <a:pt x="459185" y="105448"/>
                  </a:lnTo>
                  <a:lnTo>
                    <a:pt x="413871" y="124269"/>
                  </a:lnTo>
                  <a:lnTo>
                    <a:pt x="370412" y="144407"/>
                  </a:lnTo>
                  <a:lnTo>
                    <a:pt x="328896" y="165812"/>
                  </a:lnTo>
                  <a:lnTo>
                    <a:pt x="289414" y="188434"/>
                  </a:lnTo>
                  <a:lnTo>
                    <a:pt x="252054" y="212220"/>
                  </a:lnTo>
                  <a:lnTo>
                    <a:pt x="216905" y="237121"/>
                  </a:lnTo>
                  <a:lnTo>
                    <a:pt x="184056" y="263084"/>
                  </a:lnTo>
                  <a:lnTo>
                    <a:pt x="153596" y="290060"/>
                  </a:lnTo>
                  <a:lnTo>
                    <a:pt x="125615" y="317997"/>
                  </a:lnTo>
                  <a:lnTo>
                    <a:pt x="100201" y="346844"/>
                  </a:lnTo>
                  <a:lnTo>
                    <a:pt x="57431" y="407064"/>
                  </a:lnTo>
                  <a:lnTo>
                    <a:pt x="26000" y="470313"/>
                  </a:lnTo>
                  <a:lnTo>
                    <a:pt x="6618" y="536183"/>
                  </a:lnTo>
                  <a:lnTo>
                    <a:pt x="0" y="604265"/>
                  </a:lnTo>
                  <a:lnTo>
                    <a:pt x="1669" y="638558"/>
                  </a:lnTo>
                  <a:lnTo>
                    <a:pt x="14758" y="705585"/>
                  </a:lnTo>
                  <a:lnTo>
                    <a:pt x="40254" y="770195"/>
                  </a:lnTo>
                  <a:lnTo>
                    <a:pt x="77443" y="831981"/>
                  </a:lnTo>
                  <a:lnTo>
                    <a:pt x="125615" y="890534"/>
                  </a:lnTo>
                  <a:lnTo>
                    <a:pt x="153596" y="918471"/>
                  </a:lnTo>
                  <a:lnTo>
                    <a:pt x="184056" y="945447"/>
                  </a:lnTo>
                  <a:lnTo>
                    <a:pt x="216905" y="971410"/>
                  </a:lnTo>
                  <a:lnTo>
                    <a:pt x="252054" y="996311"/>
                  </a:lnTo>
                  <a:lnTo>
                    <a:pt x="289414" y="1020097"/>
                  </a:lnTo>
                  <a:lnTo>
                    <a:pt x="328896" y="1042719"/>
                  </a:lnTo>
                  <a:lnTo>
                    <a:pt x="370412" y="1064124"/>
                  </a:lnTo>
                  <a:lnTo>
                    <a:pt x="413871" y="1084262"/>
                  </a:lnTo>
                  <a:lnTo>
                    <a:pt x="459185" y="1103083"/>
                  </a:lnTo>
                  <a:lnTo>
                    <a:pt x="506266" y="1120534"/>
                  </a:lnTo>
                  <a:lnTo>
                    <a:pt x="555023" y="1136565"/>
                  </a:lnTo>
                  <a:lnTo>
                    <a:pt x="605368" y="1151125"/>
                  </a:lnTo>
                  <a:lnTo>
                    <a:pt x="657212" y="1164163"/>
                  </a:lnTo>
                  <a:lnTo>
                    <a:pt x="710466" y="1175629"/>
                  </a:lnTo>
                  <a:lnTo>
                    <a:pt x="765041" y="1185470"/>
                  </a:lnTo>
                  <a:lnTo>
                    <a:pt x="820847" y="1193636"/>
                  </a:lnTo>
                  <a:lnTo>
                    <a:pt x="877796" y="1200076"/>
                  </a:lnTo>
                  <a:lnTo>
                    <a:pt x="935798" y="1204740"/>
                  </a:lnTo>
                  <a:lnTo>
                    <a:pt x="994765" y="1207575"/>
                  </a:lnTo>
                  <a:lnTo>
                    <a:pt x="1054608" y="1208532"/>
                  </a:lnTo>
                  <a:lnTo>
                    <a:pt x="1114450" y="1207575"/>
                  </a:lnTo>
                  <a:lnTo>
                    <a:pt x="1173417" y="1204740"/>
                  </a:lnTo>
                  <a:lnTo>
                    <a:pt x="1231419" y="1200076"/>
                  </a:lnTo>
                  <a:lnTo>
                    <a:pt x="1288368" y="1193636"/>
                  </a:lnTo>
                  <a:lnTo>
                    <a:pt x="1344174" y="1185470"/>
                  </a:lnTo>
                  <a:lnTo>
                    <a:pt x="1398749" y="1175629"/>
                  </a:lnTo>
                  <a:lnTo>
                    <a:pt x="1452003" y="1164163"/>
                  </a:lnTo>
                  <a:lnTo>
                    <a:pt x="1503847" y="1151125"/>
                  </a:lnTo>
                  <a:lnTo>
                    <a:pt x="1554192" y="1136565"/>
                  </a:lnTo>
                  <a:lnTo>
                    <a:pt x="1602949" y="1120534"/>
                  </a:lnTo>
                  <a:lnTo>
                    <a:pt x="1650030" y="1103083"/>
                  </a:lnTo>
                  <a:lnTo>
                    <a:pt x="1695344" y="1084262"/>
                  </a:lnTo>
                  <a:lnTo>
                    <a:pt x="1738803" y="1064124"/>
                  </a:lnTo>
                  <a:lnTo>
                    <a:pt x="1780319" y="1042719"/>
                  </a:lnTo>
                  <a:lnTo>
                    <a:pt x="1819801" y="1020097"/>
                  </a:lnTo>
                  <a:lnTo>
                    <a:pt x="1857161" y="996311"/>
                  </a:lnTo>
                  <a:lnTo>
                    <a:pt x="1892310" y="971410"/>
                  </a:lnTo>
                  <a:lnTo>
                    <a:pt x="1925159" y="945447"/>
                  </a:lnTo>
                  <a:lnTo>
                    <a:pt x="1955619" y="918471"/>
                  </a:lnTo>
                  <a:lnTo>
                    <a:pt x="1983600" y="890534"/>
                  </a:lnTo>
                  <a:lnTo>
                    <a:pt x="2009014" y="861687"/>
                  </a:lnTo>
                  <a:lnTo>
                    <a:pt x="2051784" y="801467"/>
                  </a:lnTo>
                  <a:lnTo>
                    <a:pt x="2083215" y="738218"/>
                  </a:lnTo>
                  <a:lnTo>
                    <a:pt x="2102597" y="672348"/>
                  </a:lnTo>
                  <a:lnTo>
                    <a:pt x="2109216" y="604265"/>
                  </a:lnTo>
                  <a:lnTo>
                    <a:pt x="2107546" y="569973"/>
                  </a:lnTo>
                  <a:lnTo>
                    <a:pt x="2094457" y="502946"/>
                  </a:lnTo>
                  <a:lnTo>
                    <a:pt x="2068961" y="438336"/>
                  </a:lnTo>
                  <a:lnTo>
                    <a:pt x="2031772" y="376550"/>
                  </a:lnTo>
                  <a:lnTo>
                    <a:pt x="1983600" y="317997"/>
                  </a:lnTo>
                  <a:lnTo>
                    <a:pt x="1955619" y="290060"/>
                  </a:lnTo>
                  <a:lnTo>
                    <a:pt x="1925159" y="263084"/>
                  </a:lnTo>
                  <a:lnTo>
                    <a:pt x="1892310" y="237121"/>
                  </a:lnTo>
                  <a:lnTo>
                    <a:pt x="1857161" y="212220"/>
                  </a:lnTo>
                  <a:lnTo>
                    <a:pt x="1819801" y="188434"/>
                  </a:lnTo>
                  <a:lnTo>
                    <a:pt x="1780319" y="165812"/>
                  </a:lnTo>
                  <a:lnTo>
                    <a:pt x="1738803" y="144407"/>
                  </a:lnTo>
                  <a:lnTo>
                    <a:pt x="1695344" y="124269"/>
                  </a:lnTo>
                  <a:lnTo>
                    <a:pt x="1650030" y="105448"/>
                  </a:lnTo>
                  <a:lnTo>
                    <a:pt x="1602949" y="87997"/>
                  </a:lnTo>
                  <a:lnTo>
                    <a:pt x="1554192" y="71966"/>
                  </a:lnTo>
                  <a:lnTo>
                    <a:pt x="1503847" y="57406"/>
                  </a:lnTo>
                  <a:lnTo>
                    <a:pt x="1452003" y="44368"/>
                  </a:lnTo>
                  <a:lnTo>
                    <a:pt x="1398749" y="32902"/>
                  </a:lnTo>
                  <a:lnTo>
                    <a:pt x="1344174" y="23061"/>
                  </a:lnTo>
                  <a:lnTo>
                    <a:pt x="1288368" y="14895"/>
                  </a:lnTo>
                  <a:lnTo>
                    <a:pt x="1231419" y="8455"/>
                  </a:lnTo>
                  <a:lnTo>
                    <a:pt x="1173417" y="3791"/>
                  </a:lnTo>
                  <a:lnTo>
                    <a:pt x="1114450" y="956"/>
                  </a:lnTo>
                  <a:lnTo>
                    <a:pt x="1054608" y="0"/>
                  </a:lnTo>
                  <a:close/>
                </a:path>
              </a:pathLst>
            </a:custGeom>
            <a:solidFill>
              <a:srgbClr val="D9D9D9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pic>
          <p:nvPicPr>
            <p:cNvPr id="39943" name="object 7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765931" y="2843098"/>
              <a:ext cx="1563751" cy="1184833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39944" name="object 8"/>
            <p:cNvSpPr/>
            <p:nvPr/>
          </p:nvSpPr>
          <p:spPr>
            <a:xfrm>
              <a:off x="3505200" y="2819400"/>
              <a:ext cx="2109470" cy="1209040"/>
            </a:xfrm>
            <a:custGeom>
              <a:avLst/>
              <a:gdLst/>
              <a:ahLst/>
              <a:cxnLst/>
              <a:pathLst>
                <a:path w="2109470" h="1209039">
                  <a:moveTo>
                    <a:pt x="1054608" y="0"/>
                  </a:moveTo>
                  <a:lnTo>
                    <a:pt x="994765" y="956"/>
                  </a:lnTo>
                  <a:lnTo>
                    <a:pt x="935798" y="3791"/>
                  </a:lnTo>
                  <a:lnTo>
                    <a:pt x="877796" y="8455"/>
                  </a:lnTo>
                  <a:lnTo>
                    <a:pt x="820847" y="14895"/>
                  </a:lnTo>
                  <a:lnTo>
                    <a:pt x="765041" y="23061"/>
                  </a:lnTo>
                  <a:lnTo>
                    <a:pt x="710466" y="32902"/>
                  </a:lnTo>
                  <a:lnTo>
                    <a:pt x="657212" y="44368"/>
                  </a:lnTo>
                  <a:lnTo>
                    <a:pt x="605368" y="57406"/>
                  </a:lnTo>
                  <a:lnTo>
                    <a:pt x="555023" y="71966"/>
                  </a:lnTo>
                  <a:lnTo>
                    <a:pt x="506266" y="87997"/>
                  </a:lnTo>
                  <a:lnTo>
                    <a:pt x="459185" y="105448"/>
                  </a:lnTo>
                  <a:lnTo>
                    <a:pt x="413871" y="124269"/>
                  </a:lnTo>
                  <a:lnTo>
                    <a:pt x="370412" y="144407"/>
                  </a:lnTo>
                  <a:lnTo>
                    <a:pt x="328896" y="165812"/>
                  </a:lnTo>
                  <a:lnTo>
                    <a:pt x="289414" y="188434"/>
                  </a:lnTo>
                  <a:lnTo>
                    <a:pt x="252054" y="212220"/>
                  </a:lnTo>
                  <a:lnTo>
                    <a:pt x="216905" y="237121"/>
                  </a:lnTo>
                  <a:lnTo>
                    <a:pt x="184056" y="263084"/>
                  </a:lnTo>
                  <a:lnTo>
                    <a:pt x="153596" y="290060"/>
                  </a:lnTo>
                  <a:lnTo>
                    <a:pt x="125615" y="317997"/>
                  </a:lnTo>
                  <a:lnTo>
                    <a:pt x="100201" y="346844"/>
                  </a:lnTo>
                  <a:lnTo>
                    <a:pt x="57431" y="407064"/>
                  </a:lnTo>
                  <a:lnTo>
                    <a:pt x="26000" y="470313"/>
                  </a:lnTo>
                  <a:lnTo>
                    <a:pt x="6618" y="536183"/>
                  </a:lnTo>
                  <a:lnTo>
                    <a:pt x="0" y="604265"/>
                  </a:lnTo>
                  <a:lnTo>
                    <a:pt x="1669" y="638558"/>
                  </a:lnTo>
                  <a:lnTo>
                    <a:pt x="14758" y="705585"/>
                  </a:lnTo>
                  <a:lnTo>
                    <a:pt x="40254" y="770195"/>
                  </a:lnTo>
                  <a:lnTo>
                    <a:pt x="77443" y="831981"/>
                  </a:lnTo>
                  <a:lnTo>
                    <a:pt x="125615" y="890534"/>
                  </a:lnTo>
                  <a:lnTo>
                    <a:pt x="153596" y="918471"/>
                  </a:lnTo>
                  <a:lnTo>
                    <a:pt x="184056" y="945447"/>
                  </a:lnTo>
                  <a:lnTo>
                    <a:pt x="216905" y="971410"/>
                  </a:lnTo>
                  <a:lnTo>
                    <a:pt x="252054" y="996311"/>
                  </a:lnTo>
                  <a:lnTo>
                    <a:pt x="289414" y="1020097"/>
                  </a:lnTo>
                  <a:lnTo>
                    <a:pt x="328896" y="1042719"/>
                  </a:lnTo>
                  <a:lnTo>
                    <a:pt x="370412" y="1064124"/>
                  </a:lnTo>
                  <a:lnTo>
                    <a:pt x="413871" y="1084262"/>
                  </a:lnTo>
                  <a:lnTo>
                    <a:pt x="459185" y="1103083"/>
                  </a:lnTo>
                  <a:lnTo>
                    <a:pt x="506266" y="1120534"/>
                  </a:lnTo>
                  <a:lnTo>
                    <a:pt x="555023" y="1136565"/>
                  </a:lnTo>
                  <a:lnTo>
                    <a:pt x="605368" y="1151125"/>
                  </a:lnTo>
                  <a:lnTo>
                    <a:pt x="657212" y="1164163"/>
                  </a:lnTo>
                  <a:lnTo>
                    <a:pt x="710466" y="1175629"/>
                  </a:lnTo>
                  <a:lnTo>
                    <a:pt x="765041" y="1185470"/>
                  </a:lnTo>
                  <a:lnTo>
                    <a:pt x="820847" y="1193636"/>
                  </a:lnTo>
                  <a:lnTo>
                    <a:pt x="877796" y="1200076"/>
                  </a:lnTo>
                  <a:lnTo>
                    <a:pt x="935798" y="1204740"/>
                  </a:lnTo>
                  <a:lnTo>
                    <a:pt x="994765" y="1207575"/>
                  </a:lnTo>
                  <a:lnTo>
                    <a:pt x="1054608" y="1208532"/>
                  </a:lnTo>
                  <a:lnTo>
                    <a:pt x="1114450" y="1207575"/>
                  </a:lnTo>
                  <a:lnTo>
                    <a:pt x="1173417" y="1204740"/>
                  </a:lnTo>
                  <a:lnTo>
                    <a:pt x="1231419" y="1200076"/>
                  </a:lnTo>
                  <a:lnTo>
                    <a:pt x="1288368" y="1193636"/>
                  </a:lnTo>
                  <a:lnTo>
                    <a:pt x="1344174" y="1185470"/>
                  </a:lnTo>
                  <a:lnTo>
                    <a:pt x="1398749" y="1175629"/>
                  </a:lnTo>
                  <a:lnTo>
                    <a:pt x="1452003" y="1164163"/>
                  </a:lnTo>
                  <a:lnTo>
                    <a:pt x="1503847" y="1151125"/>
                  </a:lnTo>
                  <a:lnTo>
                    <a:pt x="1554192" y="1136565"/>
                  </a:lnTo>
                  <a:lnTo>
                    <a:pt x="1602949" y="1120534"/>
                  </a:lnTo>
                  <a:lnTo>
                    <a:pt x="1650030" y="1103083"/>
                  </a:lnTo>
                  <a:lnTo>
                    <a:pt x="1695344" y="1084262"/>
                  </a:lnTo>
                  <a:lnTo>
                    <a:pt x="1738803" y="1064124"/>
                  </a:lnTo>
                  <a:lnTo>
                    <a:pt x="1780319" y="1042719"/>
                  </a:lnTo>
                  <a:lnTo>
                    <a:pt x="1819801" y="1020097"/>
                  </a:lnTo>
                  <a:lnTo>
                    <a:pt x="1857161" y="996311"/>
                  </a:lnTo>
                  <a:lnTo>
                    <a:pt x="1892310" y="971410"/>
                  </a:lnTo>
                  <a:lnTo>
                    <a:pt x="1925159" y="945447"/>
                  </a:lnTo>
                  <a:lnTo>
                    <a:pt x="1955619" y="918471"/>
                  </a:lnTo>
                  <a:lnTo>
                    <a:pt x="1983600" y="890534"/>
                  </a:lnTo>
                  <a:lnTo>
                    <a:pt x="2009014" y="861687"/>
                  </a:lnTo>
                  <a:lnTo>
                    <a:pt x="2051784" y="801467"/>
                  </a:lnTo>
                  <a:lnTo>
                    <a:pt x="2083215" y="738218"/>
                  </a:lnTo>
                  <a:lnTo>
                    <a:pt x="2102597" y="672348"/>
                  </a:lnTo>
                  <a:lnTo>
                    <a:pt x="2109216" y="604265"/>
                  </a:lnTo>
                  <a:lnTo>
                    <a:pt x="2107546" y="569973"/>
                  </a:lnTo>
                  <a:lnTo>
                    <a:pt x="2094457" y="502946"/>
                  </a:lnTo>
                  <a:lnTo>
                    <a:pt x="2068961" y="438336"/>
                  </a:lnTo>
                  <a:lnTo>
                    <a:pt x="2031772" y="376550"/>
                  </a:lnTo>
                  <a:lnTo>
                    <a:pt x="1983600" y="317997"/>
                  </a:lnTo>
                  <a:lnTo>
                    <a:pt x="1955619" y="290060"/>
                  </a:lnTo>
                  <a:lnTo>
                    <a:pt x="1925159" y="263084"/>
                  </a:lnTo>
                  <a:lnTo>
                    <a:pt x="1892310" y="237121"/>
                  </a:lnTo>
                  <a:lnTo>
                    <a:pt x="1857161" y="212220"/>
                  </a:lnTo>
                  <a:lnTo>
                    <a:pt x="1819801" y="188434"/>
                  </a:lnTo>
                  <a:lnTo>
                    <a:pt x="1780319" y="165812"/>
                  </a:lnTo>
                  <a:lnTo>
                    <a:pt x="1738803" y="144407"/>
                  </a:lnTo>
                  <a:lnTo>
                    <a:pt x="1695344" y="124269"/>
                  </a:lnTo>
                  <a:lnTo>
                    <a:pt x="1650030" y="105448"/>
                  </a:lnTo>
                  <a:lnTo>
                    <a:pt x="1602949" y="87997"/>
                  </a:lnTo>
                  <a:lnTo>
                    <a:pt x="1554192" y="71966"/>
                  </a:lnTo>
                  <a:lnTo>
                    <a:pt x="1503847" y="57406"/>
                  </a:lnTo>
                  <a:lnTo>
                    <a:pt x="1452003" y="44368"/>
                  </a:lnTo>
                  <a:lnTo>
                    <a:pt x="1398749" y="32902"/>
                  </a:lnTo>
                  <a:lnTo>
                    <a:pt x="1344174" y="23061"/>
                  </a:lnTo>
                  <a:lnTo>
                    <a:pt x="1288368" y="14895"/>
                  </a:lnTo>
                  <a:lnTo>
                    <a:pt x="1231419" y="8455"/>
                  </a:lnTo>
                  <a:lnTo>
                    <a:pt x="1173417" y="3791"/>
                  </a:lnTo>
                  <a:lnTo>
                    <a:pt x="1114450" y="956"/>
                  </a:lnTo>
                  <a:lnTo>
                    <a:pt x="1054608" y="0"/>
                  </a:lnTo>
                  <a:close/>
                </a:path>
              </a:pathLst>
            </a:custGeom>
            <a:solidFill>
              <a:srgbClr val="D9D9D9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pic>
          <p:nvPicPr>
            <p:cNvPr id="39945" name="object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65931" y="2843098"/>
              <a:ext cx="1563751" cy="1184833"/>
            </a:xfrm>
            <a:prstGeom prst="rect">
              <a:avLst/>
            </a:prstGeom>
            <a:noFill/>
            <a:ln w="9525">
              <a:noFill/>
            </a:ln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170" name="object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990600"/>
            <a:ext cx="9144000" cy="48768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2057400" y="4743450"/>
            <a:ext cx="1447800" cy="3698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R="0" defTabSz="914400" eaLnBrk="1" fontAlgn="auto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IN" kern="1200" cap="none" spc="0" normalizeH="0" baseline="0" noProof="0" dirty="0"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 vert="horz" wrap="square" lIns="0" tIns="86995" rIns="0" bIns="0" rtlCol="0">
            <a:spAutoFit/>
          </a:bodyPr>
          <a:p>
            <a:pPr marL="3389630" indent="-2759075" eaLnBrk="1" hangingPunct="1">
              <a:lnSpc>
                <a:spcPts val="6000"/>
              </a:lnSpc>
              <a:spcBef>
                <a:spcPts val="690"/>
              </a:spcBef>
              <a:buNone/>
            </a:pPr>
            <a:r>
              <a:rPr lang="zh-CN" altLang="x-none">
                <a:solidFill>
                  <a:srgbClr val="2E1F57"/>
                </a:solidFill>
                <a:latin typeface="Candara" panose="020E0502030303020204" pitchFamily="34" charset="0"/>
                <a:ea typeface="+mj-ea"/>
                <a:cs typeface="Candara" panose="020E0502030303020204" pitchFamily="34" charset="0"/>
              </a:rPr>
              <a:t>Transport Layer Security  (TLS)</a:t>
            </a:r>
            <a:endParaRPr lang="zh-CN" altLang="x-none">
              <a:solidFill>
                <a:srgbClr val="2E1F57"/>
              </a:solidFill>
              <a:latin typeface="Candara" panose="020E0502030303020204" pitchFamily="34" charset="0"/>
              <a:ea typeface="Candara" panose="020E0502030303020204" pitchFamily="34" charset="0"/>
              <a:cs typeface="+mj-cs"/>
            </a:endParaRPr>
          </a:p>
        </p:txBody>
      </p:sp>
      <p:grpSp>
        <p:nvGrpSpPr>
          <p:cNvPr id="8195" name="object 3"/>
          <p:cNvGrpSpPr/>
          <p:nvPr/>
        </p:nvGrpSpPr>
        <p:grpSpPr>
          <a:xfrm>
            <a:off x="385763" y="1733550"/>
            <a:ext cx="2257425" cy="2019300"/>
            <a:chOff x="385572" y="1734311"/>
            <a:chExt cx="2257425" cy="2019300"/>
          </a:xfrm>
        </p:grpSpPr>
        <p:pic>
          <p:nvPicPr>
            <p:cNvPr id="8221" name="object 4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740663" y="2069591"/>
              <a:ext cx="202692" cy="1684019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8222" name="object 5"/>
            <p:cNvSpPr/>
            <p:nvPr/>
          </p:nvSpPr>
          <p:spPr>
            <a:xfrm>
              <a:off x="385572" y="1734311"/>
              <a:ext cx="2257425" cy="1353820"/>
            </a:xfrm>
            <a:custGeom>
              <a:avLst/>
              <a:gdLst/>
              <a:ahLst/>
              <a:cxnLst/>
              <a:pathLst>
                <a:path w="2257425" h="1353820">
                  <a:moveTo>
                    <a:pt x="2257044" y="135382"/>
                  </a:moveTo>
                  <a:lnTo>
                    <a:pt x="2250135" y="92583"/>
                  </a:lnTo>
                  <a:lnTo>
                    <a:pt x="2230932" y="55422"/>
                  </a:lnTo>
                  <a:lnTo>
                    <a:pt x="2201621" y="26111"/>
                  </a:lnTo>
                  <a:lnTo>
                    <a:pt x="2164461" y="6908"/>
                  </a:lnTo>
                  <a:lnTo>
                    <a:pt x="2121662" y="0"/>
                  </a:lnTo>
                  <a:lnTo>
                    <a:pt x="135331" y="0"/>
                  </a:lnTo>
                  <a:lnTo>
                    <a:pt x="92544" y="6908"/>
                  </a:lnTo>
                  <a:lnTo>
                    <a:pt x="55397" y="26111"/>
                  </a:lnTo>
                  <a:lnTo>
                    <a:pt x="26111" y="55422"/>
                  </a:lnTo>
                  <a:lnTo>
                    <a:pt x="6896" y="92583"/>
                  </a:lnTo>
                  <a:lnTo>
                    <a:pt x="0" y="135382"/>
                  </a:lnTo>
                  <a:lnTo>
                    <a:pt x="0" y="1217930"/>
                  </a:lnTo>
                  <a:lnTo>
                    <a:pt x="6896" y="1260741"/>
                  </a:lnTo>
                  <a:lnTo>
                    <a:pt x="26111" y="1297901"/>
                  </a:lnTo>
                  <a:lnTo>
                    <a:pt x="55397" y="1327200"/>
                  </a:lnTo>
                  <a:lnTo>
                    <a:pt x="92544" y="1346415"/>
                  </a:lnTo>
                  <a:lnTo>
                    <a:pt x="135331" y="1353312"/>
                  </a:lnTo>
                  <a:lnTo>
                    <a:pt x="2121662" y="1353312"/>
                  </a:lnTo>
                  <a:lnTo>
                    <a:pt x="2164461" y="1346415"/>
                  </a:lnTo>
                  <a:lnTo>
                    <a:pt x="2201621" y="1327200"/>
                  </a:lnTo>
                  <a:lnTo>
                    <a:pt x="2230932" y="1297901"/>
                  </a:lnTo>
                  <a:lnTo>
                    <a:pt x="2250135" y="1260741"/>
                  </a:lnTo>
                  <a:lnTo>
                    <a:pt x="2257044" y="1217930"/>
                  </a:lnTo>
                  <a:lnTo>
                    <a:pt x="2257044" y="135382"/>
                  </a:lnTo>
                  <a:close/>
                </a:path>
              </a:pathLst>
            </a:custGeom>
            <a:solidFill>
              <a:srgbClr val="5DA685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487363" y="2141538"/>
            <a:ext cx="2054225" cy="4921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defTabSz="914400" eaLnBrk="1" fontAlgn="auto" hangingPunct="1">
              <a:lnSpc>
                <a:spcPts val="1835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sz="1600" b="1" kern="1200" cap="none" spc="-5" normalizeH="0" baseline="0" noProof="0" dirty="0">
                <a:solidFill>
                  <a:srgbClr val="FFFFFF"/>
                </a:solidFill>
                <a:latin typeface="Candara" panose="020E0502030303020204"/>
                <a:ea typeface="+mn-ea"/>
                <a:cs typeface="Candara" panose="020E0502030303020204"/>
              </a:rPr>
              <a:t>One</a:t>
            </a:r>
            <a:r>
              <a:rPr kumimoji="0" sz="1600" b="1" kern="1200" cap="none" spc="-15" normalizeH="0" baseline="0" noProof="0" dirty="0">
                <a:solidFill>
                  <a:srgbClr val="FFFFFF"/>
                </a:solidFill>
                <a:latin typeface="Candara" panose="020E0502030303020204"/>
                <a:ea typeface="+mn-ea"/>
                <a:cs typeface="Candara" panose="020E0502030303020204"/>
              </a:rPr>
              <a:t> </a:t>
            </a:r>
            <a:r>
              <a:rPr kumimoji="0" sz="1600" b="1" kern="1200" cap="none" spc="-10" normalizeH="0" baseline="0" noProof="0" dirty="0">
                <a:solidFill>
                  <a:srgbClr val="FFFFFF"/>
                </a:solidFill>
                <a:latin typeface="Candara" panose="020E0502030303020204"/>
                <a:ea typeface="+mn-ea"/>
                <a:cs typeface="Candara" panose="020E0502030303020204"/>
              </a:rPr>
              <a:t>of</a:t>
            </a:r>
            <a:r>
              <a:rPr kumimoji="0" sz="1600" b="1" kern="1200" cap="none" spc="-5" normalizeH="0" baseline="0" noProof="0" dirty="0">
                <a:solidFill>
                  <a:srgbClr val="FFFFFF"/>
                </a:solidFill>
                <a:latin typeface="Candara" panose="020E0502030303020204"/>
                <a:ea typeface="+mn-ea"/>
                <a:cs typeface="Candara" panose="020E0502030303020204"/>
              </a:rPr>
              <a:t> the</a:t>
            </a:r>
            <a:r>
              <a:rPr kumimoji="0" sz="1600" b="1" kern="1200" cap="none" spc="-10" normalizeH="0" baseline="0" noProof="0" dirty="0">
                <a:solidFill>
                  <a:srgbClr val="FFFFFF"/>
                </a:solidFill>
                <a:latin typeface="Candara" panose="020E0502030303020204"/>
                <a:ea typeface="+mn-ea"/>
                <a:cs typeface="Candara" panose="020E0502030303020204"/>
              </a:rPr>
              <a:t> </a:t>
            </a:r>
            <a:r>
              <a:rPr kumimoji="0" sz="1600" b="1" kern="1200" cap="none" spc="-5" normalizeH="0" baseline="0" noProof="0" dirty="0">
                <a:solidFill>
                  <a:srgbClr val="FFFFFF"/>
                </a:solidFill>
                <a:latin typeface="Candara" panose="020E0502030303020204"/>
                <a:ea typeface="+mn-ea"/>
                <a:cs typeface="Candara" panose="020E0502030303020204"/>
              </a:rPr>
              <a:t>most widely</a:t>
            </a:r>
            <a:endParaRPr kumimoji="0" sz="1600" kern="1200" cap="none" spc="0" normalizeH="0" baseline="0" noProof="0">
              <a:latin typeface="Candara" panose="020E0502030303020204"/>
              <a:ea typeface="+mn-ea"/>
              <a:cs typeface="Candara" panose="020E0502030303020204"/>
            </a:endParaRPr>
          </a:p>
          <a:p>
            <a:pPr marL="83820" marR="0" defTabSz="914400" eaLnBrk="1" fontAlgn="auto" hangingPunct="1">
              <a:lnSpc>
                <a:spcPts val="183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sz="1600" b="1" kern="1200" cap="none" spc="-5" normalizeH="0" baseline="0" noProof="0" dirty="0">
                <a:solidFill>
                  <a:srgbClr val="FFFFFF"/>
                </a:solidFill>
                <a:latin typeface="Candara" panose="020E0502030303020204"/>
                <a:ea typeface="+mn-ea"/>
                <a:cs typeface="Candara" panose="020E0502030303020204"/>
              </a:rPr>
              <a:t>used </a:t>
            </a:r>
            <a:r>
              <a:rPr kumimoji="0" sz="1600" b="1" kern="1200" cap="none" spc="-10" normalizeH="0" baseline="0" noProof="0" dirty="0">
                <a:solidFill>
                  <a:srgbClr val="FFFFFF"/>
                </a:solidFill>
                <a:latin typeface="Candara" panose="020E0502030303020204"/>
                <a:ea typeface="+mn-ea"/>
                <a:cs typeface="Candara" panose="020E0502030303020204"/>
              </a:rPr>
              <a:t>security</a:t>
            </a:r>
            <a:r>
              <a:rPr kumimoji="0" sz="1600" b="1" kern="1200" cap="none" spc="-5" normalizeH="0" baseline="0" noProof="0" dirty="0">
                <a:solidFill>
                  <a:srgbClr val="FFFFFF"/>
                </a:solidFill>
                <a:latin typeface="Candara" panose="020E0502030303020204"/>
                <a:ea typeface="+mn-ea"/>
                <a:cs typeface="Candara" panose="020E0502030303020204"/>
              </a:rPr>
              <a:t> </a:t>
            </a:r>
            <a:r>
              <a:rPr kumimoji="0" sz="1600" b="1" kern="1200" cap="none" spc="-10" normalizeH="0" baseline="0" noProof="0" dirty="0">
                <a:solidFill>
                  <a:srgbClr val="FFFFFF"/>
                </a:solidFill>
                <a:latin typeface="Candara" panose="020E0502030303020204"/>
                <a:ea typeface="+mn-ea"/>
                <a:cs typeface="Candara" panose="020E0502030303020204"/>
              </a:rPr>
              <a:t>services</a:t>
            </a:r>
            <a:endParaRPr kumimoji="0" sz="1600" kern="1200" cap="none" spc="0" normalizeH="0" baseline="0" noProof="0">
              <a:latin typeface="Candara" panose="020E0502030303020204"/>
              <a:ea typeface="+mn-ea"/>
              <a:cs typeface="Candara" panose="020E0502030303020204"/>
            </a:endParaRPr>
          </a:p>
        </p:txBody>
      </p:sp>
      <p:grpSp>
        <p:nvGrpSpPr>
          <p:cNvPr id="8197" name="object 7"/>
          <p:cNvGrpSpPr/>
          <p:nvPr/>
        </p:nvGrpSpPr>
        <p:grpSpPr>
          <a:xfrm>
            <a:off x="385763" y="3425825"/>
            <a:ext cx="2257425" cy="2020888"/>
            <a:chOff x="385572" y="3425952"/>
            <a:chExt cx="2257425" cy="2021205"/>
          </a:xfrm>
        </p:grpSpPr>
        <p:pic>
          <p:nvPicPr>
            <p:cNvPr id="8219" name="object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40663" y="3762756"/>
              <a:ext cx="202692" cy="1684020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8220" name="object 9"/>
            <p:cNvSpPr/>
            <p:nvPr/>
          </p:nvSpPr>
          <p:spPr>
            <a:xfrm>
              <a:off x="385572" y="3425951"/>
              <a:ext cx="2257425" cy="1355090"/>
            </a:xfrm>
            <a:custGeom>
              <a:avLst/>
              <a:gdLst/>
              <a:ahLst/>
              <a:cxnLst/>
              <a:pathLst>
                <a:path w="2257425" h="1355089">
                  <a:moveTo>
                    <a:pt x="2257044" y="135509"/>
                  </a:moveTo>
                  <a:lnTo>
                    <a:pt x="2250122" y="92697"/>
                  </a:lnTo>
                  <a:lnTo>
                    <a:pt x="2230882" y="55499"/>
                  </a:lnTo>
                  <a:lnTo>
                    <a:pt x="2201545" y="26162"/>
                  </a:lnTo>
                  <a:lnTo>
                    <a:pt x="2164346" y="6921"/>
                  </a:lnTo>
                  <a:lnTo>
                    <a:pt x="2121535" y="0"/>
                  </a:lnTo>
                  <a:lnTo>
                    <a:pt x="135483" y="0"/>
                  </a:lnTo>
                  <a:lnTo>
                    <a:pt x="92659" y="6921"/>
                  </a:lnTo>
                  <a:lnTo>
                    <a:pt x="55460" y="26162"/>
                  </a:lnTo>
                  <a:lnTo>
                    <a:pt x="26136" y="55499"/>
                  </a:lnTo>
                  <a:lnTo>
                    <a:pt x="6896" y="92697"/>
                  </a:lnTo>
                  <a:lnTo>
                    <a:pt x="0" y="135509"/>
                  </a:lnTo>
                  <a:lnTo>
                    <a:pt x="0" y="1219327"/>
                  </a:lnTo>
                  <a:lnTo>
                    <a:pt x="6896" y="1262151"/>
                  </a:lnTo>
                  <a:lnTo>
                    <a:pt x="26136" y="1299349"/>
                  </a:lnTo>
                  <a:lnTo>
                    <a:pt x="55460" y="1328686"/>
                  </a:lnTo>
                  <a:lnTo>
                    <a:pt x="92659" y="1347927"/>
                  </a:lnTo>
                  <a:lnTo>
                    <a:pt x="135483" y="1354836"/>
                  </a:lnTo>
                  <a:lnTo>
                    <a:pt x="2121535" y="1354836"/>
                  </a:lnTo>
                  <a:lnTo>
                    <a:pt x="2164346" y="1347927"/>
                  </a:lnTo>
                  <a:lnTo>
                    <a:pt x="2201545" y="1328686"/>
                  </a:lnTo>
                  <a:lnTo>
                    <a:pt x="2230882" y="1299349"/>
                  </a:lnTo>
                  <a:lnTo>
                    <a:pt x="2250122" y="1262151"/>
                  </a:lnTo>
                  <a:lnTo>
                    <a:pt x="2257044" y="1219327"/>
                  </a:lnTo>
                  <a:lnTo>
                    <a:pt x="2257044" y="135509"/>
                  </a:lnTo>
                  <a:close/>
                </a:path>
              </a:pathLst>
            </a:custGeom>
            <a:solidFill>
              <a:srgbClr val="B45EC6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639763" y="3946525"/>
            <a:ext cx="1749425" cy="2698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defTabSz="914400" eaLnBrk="1" fontAlgn="auto" hangingPunct="1"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sz="1600" b="1" kern="1200" cap="none" spc="-5" normalizeH="0" baseline="0" noProof="0" dirty="0">
                <a:solidFill>
                  <a:srgbClr val="FFFFFF"/>
                </a:solidFill>
                <a:latin typeface="Candara" panose="020E0502030303020204"/>
                <a:ea typeface="+mn-ea"/>
                <a:cs typeface="Candara" panose="020E0502030303020204"/>
              </a:rPr>
              <a:t>Defined in</a:t>
            </a:r>
            <a:r>
              <a:rPr kumimoji="0" sz="1600" b="1" kern="1200" cap="none" spc="-20" normalizeH="0" baseline="0" noProof="0" dirty="0">
                <a:solidFill>
                  <a:srgbClr val="FFFFFF"/>
                </a:solidFill>
                <a:latin typeface="Candara" panose="020E0502030303020204"/>
                <a:ea typeface="+mn-ea"/>
                <a:cs typeface="Candara" panose="020E0502030303020204"/>
              </a:rPr>
              <a:t> </a:t>
            </a:r>
            <a:r>
              <a:rPr kumimoji="0" sz="1600" b="1" kern="1200" cap="none" spc="-10" normalizeH="0" baseline="0" noProof="0" dirty="0">
                <a:solidFill>
                  <a:srgbClr val="FFFFFF"/>
                </a:solidFill>
                <a:latin typeface="Candara" panose="020E0502030303020204"/>
                <a:ea typeface="+mn-ea"/>
                <a:cs typeface="Candara" panose="020E0502030303020204"/>
              </a:rPr>
              <a:t>RFC</a:t>
            </a:r>
            <a:r>
              <a:rPr kumimoji="0" sz="1600" b="1" kern="1200" cap="none" spc="-5" normalizeH="0" baseline="0" noProof="0" dirty="0">
                <a:solidFill>
                  <a:srgbClr val="FFFFFF"/>
                </a:solidFill>
                <a:latin typeface="Candara" panose="020E0502030303020204"/>
                <a:ea typeface="+mn-ea"/>
                <a:cs typeface="Candara" panose="020E0502030303020204"/>
              </a:rPr>
              <a:t> </a:t>
            </a:r>
            <a:r>
              <a:rPr kumimoji="0" sz="1600" b="1" kern="1200" cap="none" spc="-10" normalizeH="0" baseline="0" noProof="0" dirty="0">
                <a:solidFill>
                  <a:srgbClr val="FFFFFF"/>
                </a:solidFill>
                <a:latin typeface="Candara" panose="020E0502030303020204"/>
                <a:ea typeface="+mn-ea"/>
                <a:cs typeface="Candara" panose="020E0502030303020204"/>
              </a:rPr>
              <a:t>5246</a:t>
            </a:r>
            <a:endParaRPr kumimoji="0" sz="1600" kern="1200" cap="none" spc="0" normalizeH="0" baseline="0" noProof="0">
              <a:latin typeface="Candara" panose="020E0502030303020204"/>
              <a:ea typeface="+mn-ea"/>
              <a:cs typeface="Candara" panose="020E0502030303020204"/>
            </a:endParaRPr>
          </a:p>
        </p:txBody>
      </p:sp>
      <p:grpSp>
        <p:nvGrpSpPr>
          <p:cNvPr id="8199" name="object 11"/>
          <p:cNvGrpSpPr/>
          <p:nvPr/>
        </p:nvGrpSpPr>
        <p:grpSpPr>
          <a:xfrm>
            <a:off x="385763" y="5119688"/>
            <a:ext cx="3586162" cy="1352550"/>
            <a:chOff x="385572" y="5119115"/>
            <a:chExt cx="3586479" cy="1353820"/>
          </a:xfrm>
        </p:grpSpPr>
        <p:pic>
          <p:nvPicPr>
            <p:cNvPr id="8217" name="object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45820" y="5349239"/>
              <a:ext cx="3125724" cy="202692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8218" name="object 13"/>
            <p:cNvSpPr/>
            <p:nvPr/>
          </p:nvSpPr>
          <p:spPr>
            <a:xfrm>
              <a:off x="385572" y="5119115"/>
              <a:ext cx="2257425" cy="1353820"/>
            </a:xfrm>
            <a:custGeom>
              <a:avLst/>
              <a:gdLst/>
              <a:ahLst/>
              <a:cxnLst/>
              <a:pathLst>
                <a:path w="2257425" h="1353820">
                  <a:moveTo>
                    <a:pt x="2257044" y="135382"/>
                  </a:moveTo>
                  <a:lnTo>
                    <a:pt x="2250135" y="92583"/>
                  </a:lnTo>
                  <a:lnTo>
                    <a:pt x="2230932" y="55422"/>
                  </a:lnTo>
                  <a:lnTo>
                    <a:pt x="2201621" y="26111"/>
                  </a:lnTo>
                  <a:lnTo>
                    <a:pt x="2164461" y="6908"/>
                  </a:lnTo>
                  <a:lnTo>
                    <a:pt x="2121662" y="0"/>
                  </a:lnTo>
                  <a:lnTo>
                    <a:pt x="135331" y="0"/>
                  </a:lnTo>
                  <a:lnTo>
                    <a:pt x="92544" y="6908"/>
                  </a:lnTo>
                  <a:lnTo>
                    <a:pt x="55397" y="26111"/>
                  </a:lnTo>
                  <a:lnTo>
                    <a:pt x="26111" y="55422"/>
                  </a:lnTo>
                  <a:lnTo>
                    <a:pt x="6896" y="92583"/>
                  </a:lnTo>
                  <a:lnTo>
                    <a:pt x="0" y="135382"/>
                  </a:lnTo>
                  <a:lnTo>
                    <a:pt x="0" y="1217980"/>
                  </a:lnTo>
                  <a:lnTo>
                    <a:pt x="6896" y="1260767"/>
                  </a:lnTo>
                  <a:lnTo>
                    <a:pt x="26111" y="1297914"/>
                  </a:lnTo>
                  <a:lnTo>
                    <a:pt x="55397" y="1327200"/>
                  </a:lnTo>
                  <a:lnTo>
                    <a:pt x="92544" y="1346415"/>
                  </a:lnTo>
                  <a:lnTo>
                    <a:pt x="135331" y="1353312"/>
                  </a:lnTo>
                  <a:lnTo>
                    <a:pt x="2121662" y="1353312"/>
                  </a:lnTo>
                  <a:lnTo>
                    <a:pt x="2164461" y="1346415"/>
                  </a:lnTo>
                  <a:lnTo>
                    <a:pt x="2201621" y="1327200"/>
                  </a:lnTo>
                  <a:lnTo>
                    <a:pt x="2230932" y="1297914"/>
                  </a:lnTo>
                  <a:lnTo>
                    <a:pt x="2250135" y="1260767"/>
                  </a:lnTo>
                  <a:lnTo>
                    <a:pt x="2257044" y="1217980"/>
                  </a:lnTo>
                  <a:lnTo>
                    <a:pt x="2257044" y="135382"/>
                  </a:lnTo>
                  <a:close/>
                </a:path>
              </a:pathLst>
            </a:custGeom>
            <a:solidFill>
              <a:srgbClr val="5DA685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517525" y="5192713"/>
            <a:ext cx="1992313" cy="1162050"/>
          </a:xfrm>
          <a:prstGeom prst="rect">
            <a:avLst/>
          </a:prstGeom>
        </p:spPr>
        <p:txBody>
          <a:bodyPr vert="horz" wrap="square" lIns="0" tIns="32384" rIns="0" bIns="0" rtlCol="0">
            <a:spAutoFit/>
          </a:bodyPr>
          <a:p>
            <a:pPr marL="11430" algn="ctr" eaLnBrk="1" hangingPunct="1">
              <a:lnSpc>
                <a:spcPct val="92000"/>
              </a:lnSpc>
              <a:spcBef>
                <a:spcPts val="250"/>
              </a:spcBef>
              <a:buNone/>
            </a:pPr>
            <a:r>
              <a:rPr lang="zh-CN" altLang="x-none" sz="1600" b="1">
                <a:solidFill>
                  <a:srgbClr val="FFFFFF"/>
                </a:solidFill>
                <a:latin typeface="Candara" panose="020E0502030303020204" pitchFamily="34" charset="0"/>
                <a:cs typeface="Candara" panose="020E0502030303020204" pitchFamily="34" charset="0"/>
              </a:rPr>
              <a:t>Is an Internet standard  that evolved from a  commercial protocol  known as Secure  Sockets Layer (SSL)</a:t>
            </a:r>
            <a:endParaRPr lang="zh-CN" altLang="x-none" sz="1600" dirty="0">
              <a:latin typeface="Candara" panose="020E0502030303020204" pitchFamily="34" charset="0"/>
              <a:ea typeface="Candara" panose="020E0502030303020204" pitchFamily="34" charset="0"/>
            </a:endParaRPr>
          </a:p>
        </p:txBody>
      </p:sp>
      <p:grpSp>
        <p:nvGrpSpPr>
          <p:cNvPr id="8201" name="object 15"/>
          <p:cNvGrpSpPr/>
          <p:nvPr/>
        </p:nvGrpSpPr>
        <p:grpSpPr>
          <a:xfrm>
            <a:off x="3521075" y="3698875"/>
            <a:ext cx="2254250" cy="2773363"/>
            <a:chOff x="3520440" y="3698747"/>
            <a:chExt cx="2255520" cy="2773680"/>
          </a:xfrm>
        </p:grpSpPr>
        <p:pic>
          <p:nvPicPr>
            <p:cNvPr id="8215" name="object 1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74008" y="3698747"/>
              <a:ext cx="202691" cy="1748027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8216" name="object 17"/>
            <p:cNvSpPr/>
            <p:nvPr/>
          </p:nvSpPr>
          <p:spPr>
            <a:xfrm>
              <a:off x="3520440" y="5119115"/>
              <a:ext cx="2255520" cy="1353820"/>
            </a:xfrm>
            <a:custGeom>
              <a:avLst/>
              <a:gdLst/>
              <a:ahLst/>
              <a:cxnLst/>
              <a:pathLst>
                <a:path w="2255520" h="1353820">
                  <a:moveTo>
                    <a:pt x="2255520" y="135382"/>
                  </a:moveTo>
                  <a:lnTo>
                    <a:pt x="2248611" y="92583"/>
                  </a:lnTo>
                  <a:lnTo>
                    <a:pt x="2229408" y="55422"/>
                  </a:lnTo>
                  <a:lnTo>
                    <a:pt x="2200097" y="26111"/>
                  </a:lnTo>
                  <a:lnTo>
                    <a:pt x="2162937" y="6908"/>
                  </a:lnTo>
                  <a:lnTo>
                    <a:pt x="2120138" y="0"/>
                  </a:lnTo>
                  <a:lnTo>
                    <a:pt x="135382" y="0"/>
                  </a:lnTo>
                  <a:lnTo>
                    <a:pt x="92570" y="6908"/>
                  </a:lnTo>
                  <a:lnTo>
                    <a:pt x="55410" y="26111"/>
                  </a:lnTo>
                  <a:lnTo>
                    <a:pt x="26111" y="55422"/>
                  </a:lnTo>
                  <a:lnTo>
                    <a:pt x="6896" y="92583"/>
                  </a:lnTo>
                  <a:lnTo>
                    <a:pt x="0" y="135382"/>
                  </a:lnTo>
                  <a:lnTo>
                    <a:pt x="0" y="1217980"/>
                  </a:lnTo>
                  <a:lnTo>
                    <a:pt x="6896" y="1260767"/>
                  </a:lnTo>
                  <a:lnTo>
                    <a:pt x="26111" y="1297914"/>
                  </a:lnTo>
                  <a:lnTo>
                    <a:pt x="55410" y="1327200"/>
                  </a:lnTo>
                  <a:lnTo>
                    <a:pt x="92570" y="1346415"/>
                  </a:lnTo>
                  <a:lnTo>
                    <a:pt x="135382" y="1353312"/>
                  </a:lnTo>
                  <a:lnTo>
                    <a:pt x="2120138" y="1353312"/>
                  </a:lnTo>
                  <a:lnTo>
                    <a:pt x="2162937" y="1346415"/>
                  </a:lnTo>
                  <a:lnTo>
                    <a:pt x="2200097" y="1327200"/>
                  </a:lnTo>
                  <a:lnTo>
                    <a:pt x="2229408" y="1297914"/>
                  </a:lnTo>
                  <a:lnTo>
                    <a:pt x="2248611" y="1260767"/>
                  </a:lnTo>
                  <a:lnTo>
                    <a:pt x="2255520" y="1217980"/>
                  </a:lnTo>
                  <a:lnTo>
                    <a:pt x="2255520" y="135382"/>
                  </a:lnTo>
                  <a:close/>
                </a:path>
              </a:pathLst>
            </a:custGeom>
            <a:solidFill>
              <a:srgbClr val="B45EC6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3611563" y="5303838"/>
            <a:ext cx="2074863" cy="938213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p>
            <a:pPr marL="12700" algn="ctr" eaLnBrk="1" hangingPunct="1">
              <a:lnSpc>
                <a:spcPct val="92000"/>
              </a:lnSpc>
              <a:spcBef>
                <a:spcPts val="265"/>
              </a:spcBef>
              <a:buNone/>
            </a:pPr>
            <a:r>
              <a:rPr lang="zh-CN" altLang="x-none" sz="1600" b="1">
                <a:solidFill>
                  <a:srgbClr val="FFFFFF"/>
                </a:solidFill>
                <a:latin typeface="Candara" panose="020E0502030303020204" pitchFamily="34" charset="0"/>
                <a:cs typeface="Candara" panose="020E0502030303020204" pitchFamily="34" charset="0"/>
              </a:rPr>
              <a:t>Is a general purpose  service implemented as  a set of protocols that  rely on TCP</a:t>
            </a:r>
            <a:endParaRPr lang="zh-CN" altLang="x-none" sz="1600" dirty="0">
              <a:latin typeface="Candara" panose="020E0502030303020204" pitchFamily="34" charset="0"/>
              <a:ea typeface="Candara" panose="020E0502030303020204" pitchFamily="34" charset="0"/>
            </a:endParaRPr>
          </a:p>
        </p:txBody>
      </p:sp>
      <p:grpSp>
        <p:nvGrpSpPr>
          <p:cNvPr id="8203" name="object 19"/>
          <p:cNvGrpSpPr/>
          <p:nvPr/>
        </p:nvGrpSpPr>
        <p:grpSpPr>
          <a:xfrm>
            <a:off x="3387725" y="1939925"/>
            <a:ext cx="2520950" cy="2841625"/>
            <a:chOff x="3387852" y="1940051"/>
            <a:chExt cx="2520950" cy="2840990"/>
          </a:xfrm>
        </p:grpSpPr>
        <p:pic>
          <p:nvPicPr>
            <p:cNvPr id="8213" name="object 2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874008" y="1940051"/>
              <a:ext cx="202691" cy="1748028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8214" name="object 21"/>
            <p:cNvSpPr/>
            <p:nvPr/>
          </p:nvSpPr>
          <p:spPr>
            <a:xfrm>
              <a:off x="3387852" y="3296411"/>
              <a:ext cx="2520950" cy="1484630"/>
            </a:xfrm>
            <a:custGeom>
              <a:avLst/>
              <a:gdLst/>
              <a:ahLst/>
              <a:cxnLst/>
              <a:pathLst>
                <a:path w="2520950" h="1484629">
                  <a:moveTo>
                    <a:pt x="2520696" y="148463"/>
                  </a:moveTo>
                  <a:lnTo>
                    <a:pt x="2513126" y="101523"/>
                  </a:lnTo>
                  <a:lnTo>
                    <a:pt x="2492057" y="60769"/>
                  </a:lnTo>
                  <a:lnTo>
                    <a:pt x="2459926" y="28638"/>
                  </a:lnTo>
                  <a:lnTo>
                    <a:pt x="2419172" y="7569"/>
                  </a:lnTo>
                  <a:lnTo>
                    <a:pt x="2372233" y="0"/>
                  </a:lnTo>
                  <a:lnTo>
                    <a:pt x="148463" y="0"/>
                  </a:lnTo>
                  <a:lnTo>
                    <a:pt x="101511" y="7569"/>
                  </a:lnTo>
                  <a:lnTo>
                    <a:pt x="60756" y="28638"/>
                  </a:lnTo>
                  <a:lnTo>
                    <a:pt x="28625" y="60769"/>
                  </a:lnTo>
                  <a:lnTo>
                    <a:pt x="7556" y="101523"/>
                  </a:lnTo>
                  <a:lnTo>
                    <a:pt x="0" y="148463"/>
                  </a:lnTo>
                  <a:lnTo>
                    <a:pt x="0" y="1335913"/>
                  </a:lnTo>
                  <a:lnTo>
                    <a:pt x="7556" y="1382864"/>
                  </a:lnTo>
                  <a:lnTo>
                    <a:pt x="28625" y="1423619"/>
                  </a:lnTo>
                  <a:lnTo>
                    <a:pt x="60756" y="1455750"/>
                  </a:lnTo>
                  <a:lnTo>
                    <a:pt x="101511" y="1476819"/>
                  </a:lnTo>
                  <a:lnTo>
                    <a:pt x="148463" y="1484376"/>
                  </a:lnTo>
                  <a:lnTo>
                    <a:pt x="2372233" y="1484376"/>
                  </a:lnTo>
                  <a:lnTo>
                    <a:pt x="2419172" y="1476819"/>
                  </a:lnTo>
                  <a:lnTo>
                    <a:pt x="2459926" y="1455750"/>
                  </a:lnTo>
                  <a:lnTo>
                    <a:pt x="2492057" y="1423619"/>
                  </a:lnTo>
                  <a:lnTo>
                    <a:pt x="2513126" y="1382864"/>
                  </a:lnTo>
                  <a:lnTo>
                    <a:pt x="2520696" y="1335913"/>
                  </a:lnTo>
                  <a:lnTo>
                    <a:pt x="2520696" y="148463"/>
                  </a:lnTo>
                  <a:close/>
                </a:path>
              </a:pathLst>
            </a:custGeom>
            <a:solidFill>
              <a:srgbClr val="5DA685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3559175" y="3235325"/>
            <a:ext cx="2178050" cy="1555750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p>
            <a:pPr marL="12700" algn="ctr" eaLnBrk="1" hangingPunct="1">
              <a:lnSpc>
                <a:spcPct val="92000"/>
              </a:lnSpc>
              <a:spcBef>
                <a:spcPts val="275"/>
              </a:spcBef>
              <a:buNone/>
            </a:pPr>
            <a:r>
              <a:rPr lang="zh-CN" altLang="x-none" b="1">
                <a:solidFill>
                  <a:srgbClr val="FFFFFF"/>
                </a:solidFill>
                <a:latin typeface="Candara" panose="020E0502030303020204" pitchFamily="34" charset="0"/>
                <a:cs typeface="Candara" panose="020E0502030303020204" pitchFamily="34" charset="0"/>
              </a:rPr>
              <a:t>Could be provided as  part of the underlying  protocol suite and  therefore be  transparent to  applications</a:t>
            </a:r>
            <a:endParaRPr lang="zh-CN" altLang="x-none" dirty="0">
              <a:latin typeface="Candara" panose="020E0502030303020204" pitchFamily="34" charset="0"/>
              <a:ea typeface="Candara" panose="020E0502030303020204" pitchFamily="34" charset="0"/>
            </a:endParaRPr>
          </a:p>
        </p:txBody>
      </p:sp>
      <p:grpSp>
        <p:nvGrpSpPr>
          <p:cNvPr id="8205" name="object 23"/>
          <p:cNvGrpSpPr/>
          <p:nvPr/>
        </p:nvGrpSpPr>
        <p:grpSpPr>
          <a:xfrm>
            <a:off x="3521075" y="1604963"/>
            <a:ext cx="3584575" cy="1354137"/>
            <a:chOff x="3520440" y="1604772"/>
            <a:chExt cx="3584575" cy="1353820"/>
          </a:xfrm>
        </p:grpSpPr>
        <p:pic>
          <p:nvPicPr>
            <p:cNvPr id="8211" name="object 2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980688" y="1834896"/>
              <a:ext cx="3124200" cy="202691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8212" name="object 25"/>
            <p:cNvSpPr/>
            <p:nvPr/>
          </p:nvSpPr>
          <p:spPr>
            <a:xfrm>
              <a:off x="3520440" y="1604771"/>
              <a:ext cx="2255520" cy="1353820"/>
            </a:xfrm>
            <a:custGeom>
              <a:avLst/>
              <a:gdLst/>
              <a:ahLst/>
              <a:cxnLst/>
              <a:pathLst>
                <a:path w="2255520" h="1353820">
                  <a:moveTo>
                    <a:pt x="2255520" y="135382"/>
                  </a:moveTo>
                  <a:lnTo>
                    <a:pt x="2248611" y="92583"/>
                  </a:lnTo>
                  <a:lnTo>
                    <a:pt x="2229408" y="55422"/>
                  </a:lnTo>
                  <a:lnTo>
                    <a:pt x="2200097" y="26111"/>
                  </a:lnTo>
                  <a:lnTo>
                    <a:pt x="2162937" y="6908"/>
                  </a:lnTo>
                  <a:lnTo>
                    <a:pt x="2120138" y="0"/>
                  </a:lnTo>
                  <a:lnTo>
                    <a:pt x="135382" y="0"/>
                  </a:lnTo>
                  <a:lnTo>
                    <a:pt x="92570" y="6908"/>
                  </a:lnTo>
                  <a:lnTo>
                    <a:pt x="55410" y="26111"/>
                  </a:lnTo>
                  <a:lnTo>
                    <a:pt x="26111" y="55422"/>
                  </a:lnTo>
                  <a:lnTo>
                    <a:pt x="6896" y="92583"/>
                  </a:lnTo>
                  <a:lnTo>
                    <a:pt x="0" y="135382"/>
                  </a:lnTo>
                  <a:lnTo>
                    <a:pt x="0" y="1217930"/>
                  </a:lnTo>
                  <a:lnTo>
                    <a:pt x="6896" y="1260741"/>
                  </a:lnTo>
                  <a:lnTo>
                    <a:pt x="26111" y="1297901"/>
                  </a:lnTo>
                  <a:lnTo>
                    <a:pt x="55410" y="1327200"/>
                  </a:lnTo>
                  <a:lnTo>
                    <a:pt x="92570" y="1346415"/>
                  </a:lnTo>
                  <a:lnTo>
                    <a:pt x="135382" y="1353312"/>
                  </a:lnTo>
                  <a:lnTo>
                    <a:pt x="2120138" y="1353312"/>
                  </a:lnTo>
                  <a:lnTo>
                    <a:pt x="2162937" y="1346415"/>
                  </a:lnTo>
                  <a:lnTo>
                    <a:pt x="2200097" y="1327213"/>
                  </a:lnTo>
                  <a:lnTo>
                    <a:pt x="2229408" y="1297901"/>
                  </a:lnTo>
                  <a:lnTo>
                    <a:pt x="2248611" y="1260741"/>
                  </a:lnTo>
                  <a:lnTo>
                    <a:pt x="2255520" y="1217930"/>
                  </a:lnTo>
                  <a:lnTo>
                    <a:pt x="2255520" y="135382"/>
                  </a:lnTo>
                  <a:close/>
                </a:path>
              </a:pathLst>
            </a:custGeom>
            <a:solidFill>
              <a:srgbClr val="B45EC6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3754438" y="2012950"/>
            <a:ext cx="1790700" cy="490538"/>
          </a:xfrm>
          <a:prstGeom prst="rect">
            <a:avLst/>
          </a:prstGeom>
        </p:spPr>
        <p:txBody>
          <a:bodyPr vert="horz" wrap="square" lIns="0" tIns="37465" rIns="0" bIns="0" rtlCol="0">
            <a:spAutoFit/>
          </a:bodyPr>
          <a:p>
            <a:pPr marL="139700" indent="-127000" eaLnBrk="1" hangingPunct="1">
              <a:lnSpc>
                <a:spcPts val="1750"/>
              </a:lnSpc>
              <a:spcBef>
                <a:spcPts val="300"/>
              </a:spcBef>
              <a:buNone/>
            </a:pPr>
            <a:r>
              <a:rPr lang="zh-CN" altLang="x-none" sz="1600" b="1">
                <a:solidFill>
                  <a:srgbClr val="FFFFFF"/>
                </a:solidFill>
                <a:latin typeface="Candara" panose="020E0502030303020204" pitchFamily="34" charset="0"/>
                <a:cs typeface="Candara" panose="020E0502030303020204" pitchFamily="34" charset="0"/>
              </a:rPr>
              <a:t>Can be embedded in  specific packages</a:t>
            </a:r>
            <a:endParaRPr lang="zh-CN" altLang="x-none" sz="1600" dirty="0">
              <a:latin typeface="Candara" panose="020E0502030303020204" pitchFamily="34" charset="0"/>
              <a:ea typeface="Candara" panose="020E0502030303020204" pitchFamily="34" charset="0"/>
            </a:endParaRPr>
          </a:p>
        </p:txBody>
      </p:sp>
      <p:pic>
        <p:nvPicPr>
          <p:cNvPr id="8207" name="object 2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53213" y="1604963"/>
            <a:ext cx="2257425" cy="13525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8" name="object 28"/>
          <p:cNvSpPr txBox="1"/>
          <p:nvPr/>
        </p:nvSpPr>
        <p:spPr>
          <a:xfrm>
            <a:off x="6753225" y="1676400"/>
            <a:ext cx="2058988" cy="4921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35" marR="0" algn="ctr" defTabSz="914400" eaLnBrk="1" fontAlgn="auto" hangingPunct="1">
              <a:lnSpc>
                <a:spcPts val="1835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sz="1600" b="1" kern="1200" cap="none" spc="-5" normalizeH="0" baseline="0" noProof="0" dirty="0">
                <a:solidFill>
                  <a:srgbClr val="FFFFFF"/>
                </a:solidFill>
                <a:latin typeface="Candara" panose="020E0502030303020204"/>
                <a:ea typeface="+mn-ea"/>
                <a:cs typeface="Candara" panose="020E0502030303020204"/>
              </a:rPr>
              <a:t>Most</a:t>
            </a:r>
            <a:r>
              <a:rPr kumimoji="0" sz="1600" b="1" kern="1200" cap="none" spc="-15" normalizeH="0" baseline="0" noProof="0" dirty="0">
                <a:solidFill>
                  <a:srgbClr val="FFFFFF"/>
                </a:solidFill>
                <a:latin typeface="Candara" panose="020E0502030303020204"/>
                <a:ea typeface="+mn-ea"/>
                <a:cs typeface="Candara" panose="020E0502030303020204"/>
              </a:rPr>
              <a:t> </a:t>
            </a:r>
            <a:r>
              <a:rPr kumimoji="0" sz="1600" b="1" kern="1200" cap="none" spc="-5" normalizeH="0" baseline="0" noProof="0" dirty="0">
                <a:solidFill>
                  <a:srgbClr val="FFFFFF"/>
                </a:solidFill>
                <a:latin typeface="Candara" panose="020E0502030303020204"/>
                <a:ea typeface="+mn-ea"/>
                <a:cs typeface="Candara" panose="020E0502030303020204"/>
              </a:rPr>
              <a:t>browsers</a:t>
            </a:r>
            <a:r>
              <a:rPr kumimoji="0" sz="1600" b="1" kern="1200" cap="none" spc="-10" normalizeH="0" baseline="0" noProof="0" dirty="0">
                <a:solidFill>
                  <a:srgbClr val="FFFFFF"/>
                </a:solidFill>
                <a:latin typeface="Candara" panose="020E0502030303020204"/>
                <a:ea typeface="+mn-ea"/>
                <a:cs typeface="Candara" panose="020E0502030303020204"/>
              </a:rPr>
              <a:t> come</a:t>
            </a:r>
            <a:endParaRPr kumimoji="0" sz="1600" kern="1200" cap="none" spc="0" normalizeH="0" baseline="0" noProof="0">
              <a:latin typeface="Candara" panose="020E0502030303020204"/>
              <a:ea typeface="+mn-ea"/>
              <a:cs typeface="Candara" panose="020E0502030303020204"/>
            </a:endParaRPr>
          </a:p>
          <a:p>
            <a:pPr marR="0" algn="ctr" defTabSz="914400" eaLnBrk="1" fontAlgn="auto" hangingPunct="1">
              <a:lnSpc>
                <a:spcPts val="183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sz="1600" b="1" kern="1200" cap="none" spc="-10" normalizeH="0" baseline="0" noProof="0" dirty="0">
                <a:solidFill>
                  <a:srgbClr val="FFFFFF"/>
                </a:solidFill>
                <a:latin typeface="Candara" panose="020E0502030303020204"/>
                <a:ea typeface="+mn-ea"/>
                <a:cs typeface="Candara" panose="020E0502030303020204"/>
              </a:rPr>
              <a:t>equipped</a:t>
            </a:r>
            <a:r>
              <a:rPr kumimoji="0" sz="1600" b="1" kern="1200" cap="none" spc="0" normalizeH="0" baseline="0" noProof="0" dirty="0">
                <a:solidFill>
                  <a:srgbClr val="FFFFFF"/>
                </a:solidFill>
                <a:latin typeface="Candara" panose="020E0502030303020204"/>
                <a:ea typeface="+mn-ea"/>
                <a:cs typeface="Candara" panose="020E0502030303020204"/>
              </a:rPr>
              <a:t> </a:t>
            </a:r>
            <a:r>
              <a:rPr kumimoji="0" sz="1600" b="1" kern="1200" cap="none" spc="-5" normalizeH="0" baseline="0" noProof="0" dirty="0">
                <a:solidFill>
                  <a:srgbClr val="FFFFFF"/>
                </a:solidFill>
                <a:latin typeface="Candara" panose="020E0502030303020204"/>
                <a:ea typeface="+mn-ea"/>
                <a:cs typeface="Candara" panose="020E0502030303020204"/>
              </a:rPr>
              <a:t>with TLS,</a:t>
            </a:r>
            <a:r>
              <a:rPr kumimoji="0" sz="1600" b="1" kern="1200" cap="none" spc="-20" normalizeH="0" baseline="0" noProof="0" dirty="0">
                <a:solidFill>
                  <a:srgbClr val="FFFFFF"/>
                </a:solidFill>
                <a:latin typeface="Candara" panose="020E0502030303020204"/>
                <a:ea typeface="+mn-ea"/>
                <a:cs typeface="Candara" panose="020E0502030303020204"/>
              </a:rPr>
              <a:t> </a:t>
            </a:r>
            <a:r>
              <a:rPr kumimoji="0" sz="1600" b="1" kern="1200" cap="none" spc="-10" normalizeH="0" baseline="0" noProof="0" dirty="0">
                <a:solidFill>
                  <a:srgbClr val="FFFFFF"/>
                </a:solidFill>
                <a:latin typeface="Candara" panose="020E0502030303020204"/>
                <a:ea typeface="+mn-ea"/>
                <a:cs typeface="Candara" panose="020E0502030303020204"/>
              </a:rPr>
              <a:t>and</a:t>
            </a:r>
            <a:endParaRPr kumimoji="0" sz="1600" kern="1200" cap="none" spc="0" normalizeH="0" baseline="0" noProof="0">
              <a:latin typeface="Candara" panose="020E0502030303020204"/>
              <a:ea typeface="+mn-ea"/>
              <a:cs typeface="Candara" panose="020E0502030303020204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6761163" y="2124075"/>
            <a:ext cx="2044700" cy="715963"/>
          </a:xfrm>
          <a:prstGeom prst="rect">
            <a:avLst/>
          </a:prstGeom>
        </p:spPr>
        <p:txBody>
          <a:bodyPr vert="horz" wrap="square" lIns="0" tIns="32384" rIns="0" bIns="0" rtlCol="0">
            <a:spAutoFit/>
          </a:bodyPr>
          <a:p>
            <a:pPr marL="12700" algn="ctr" eaLnBrk="1" hangingPunct="1">
              <a:lnSpc>
                <a:spcPct val="92000"/>
              </a:lnSpc>
              <a:spcBef>
                <a:spcPts val="250"/>
              </a:spcBef>
              <a:buNone/>
            </a:pPr>
            <a:r>
              <a:rPr lang="zh-CN" altLang="x-none" sz="1600" b="1">
                <a:solidFill>
                  <a:srgbClr val="FFFFFF"/>
                </a:solidFill>
                <a:latin typeface="Candara" panose="020E0502030303020204" pitchFamily="34" charset="0"/>
                <a:cs typeface="Candara" panose="020E0502030303020204" pitchFamily="34" charset="0"/>
              </a:rPr>
              <a:t>most Web servers have  implemented the  protocol</a:t>
            </a:r>
            <a:endParaRPr lang="zh-CN" altLang="x-none" sz="1600" dirty="0">
              <a:latin typeface="Candara" panose="020E0502030303020204" pitchFamily="34" charset="0"/>
              <a:ea typeface="Candara" panose="020E0502030303020204" pitchFamily="34" charset="0"/>
            </a:endParaRPr>
          </a:p>
        </p:txBody>
      </p:sp>
      <p:pic>
        <p:nvPicPr>
          <p:cNvPr id="8210" name="object 3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10400" y="4340225"/>
            <a:ext cx="2132013" cy="20796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9218" name="object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28600"/>
            <a:ext cx="9144000" cy="593883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2057400" y="5029200"/>
            <a:ext cx="1600200" cy="3698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R="0" defTabSz="914400" eaLnBrk="1" fontAlgn="auto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IN" kern="1200" cap="none" spc="0" normalizeH="0" baseline="0" noProof="0" dirty="0"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63763" y="247650"/>
            <a:ext cx="4819650" cy="847725"/>
          </a:xfr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sz="5400" b="0" i="0" u="none" strike="noStrike" kern="0" cap="none" spc="-5" normalizeH="0" baseline="0" noProof="0" dirty="0">
                <a:ln>
                  <a:noFill/>
                </a:ln>
                <a:solidFill>
                  <a:srgbClr val="2E1F57"/>
                </a:solidFill>
                <a:effectLst/>
                <a:uLnTx/>
                <a:uFillTx/>
                <a:latin typeface="Candara" panose="020E0502030303020204"/>
                <a:ea typeface="+mj-ea"/>
                <a:cs typeface="Candara" panose="020E0502030303020204"/>
              </a:rPr>
              <a:t>TLS</a:t>
            </a:r>
            <a:r>
              <a:rPr kumimoji="0" sz="5400" b="0" i="0" u="none" strike="noStrike" kern="0" cap="none" spc="-90" normalizeH="0" baseline="0" noProof="0" dirty="0">
                <a:ln>
                  <a:noFill/>
                </a:ln>
                <a:solidFill>
                  <a:srgbClr val="2E1F57"/>
                </a:solidFill>
                <a:effectLst/>
                <a:uLnTx/>
                <a:uFillTx/>
                <a:latin typeface="Candara" panose="020E0502030303020204"/>
                <a:ea typeface="+mj-ea"/>
                <a:cs typeface="Candara" panose="020E0502030303020204"/>
              </a:rPr>
              <a:t> </a:t>
            </a:r>
            <a:r>
              <a:rPr kumimoji="0" sz="5400" b="0" i="0" u="none" strike="noStrike" kern="0" cap="none" spc="-5" normalizeH="0" baseline="0" noProof="0" dirty="0">
                <a:ln>
                  <a:noFill/>
                </a:ln>
                <a:solidFill>
                  <a:srgbClr val="2E1F57"/>
                </a:solidFill>
                <a:effectLst/>
                <a:uLnTx/>
                <a:uFillTx/>
                <a:latin typeface="Candara" panose="020E0502030303020204"/>
                <a:ea typeface="+mj-ea"/>
                <a:cs typeface="Candara" panose="020E0502030303020204"/>
              </a:rPr>
              <a:t>Architecture</a:t>
            </a:r>
            <a:endParaRPr kumimoji="0" sz="5400" b="0" i="0" u="none" strike="noStrike" kern="0" cap="none" spc="-5" normalizeH="0" baseline="0" noProof="0" dirty="0">
              <a:ln>
                <a:noFill/>
              </a:ln>
              <a:solidFill>
                <a:srgbClr val="2E1F57"/>
              </a:solidFill>
              <a:effectLst/>
              <a:uLnTx/>
              <a:uFillTx/>
              <a:latin typeface="Candara" panose="020E0502030303020204"/>
              <a:ea typeface="+mj-ea"/>
              <a:cs typeface="Candara" panose="020E0502030303020204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1375" y="1611313"/>
            <a:ext cx="5305425" cy="45243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marR="0" indent="-343535" defTabSz="914400" eaLnBrk="1" fontAlgn="auto" hangingPunct="1">
              <a:spcBef>
                <a:spcPts val="95"/>
              </a:spcBef>
              <a:spcAft>
                <a:spcPts val="0"/>
              </a:spcAft>
              <a:buClr>
                <a:srgbClr val="B9ABE2"/>
              </a:buClr>
              <a:buSzTx/>
              <a:buFontTx/>
              <a:buChar char="•"/>
              <a:tabLst>
                <a:tab pos="356235" algn="l"/>
              </a:tabLst>
              <a:defRPr/>
            </a:pPr>
            <a:r>
              <a:rPr kumimoji="0" sz="2800" kern="1200" cap="none" spc="-40" normalizeH="0" baseline="0" noProof="0" dirty="0">
                <a:solidFill>
                  <a:srgbClr val="2E1F57"/>
                </a:solidFill>
                <a:latin typeface="Candara" panose="020E0502030303020204"/>
                <a:ea typeface="+mn-ea"/>
                <a:cs typeface="Candara" panose="020E0502030303020204"/>
              </a:rPr>
              <a:t>Two</a:t>
            </a:r>
            <a:r>
              <a:rPr kumimoji="0" sz="2800" kern="1200" cap="none" spc="-10" normalizeH="0" baseline="0" noProof="0" dirty="0">
                <a:solidFill>
                  <a:srgbClr val="2E1F57"/>
                </a:solidFill>
                <a:latin typeface="Candara" panose="020E0502030303020204"/>
                <a:ea typeface="+mn-ea"/>
                <a:cs typeface="Candara" panose="020E0502030303020204"/>
              </a:rPr>
              <a:t> </a:t>
            </a:r>
            <a:r>
              <a:rPr kumimoji="0" sz="2800" kern="1200" cap="none" spc="-5" normalizeH="0" baseline="0" noProof="0" dirty="0">
                <a:solidFill>
                  <a:srgbClr val="2E1F57"/>
                </a:solidFill>
                <a:latin typeface="Candara" panose="020E0502030303020204"/>
                <a:ea typeface="+mn-ea"/>
                <a:cs typeface="Candara" panose="020E0502030303020204"/>
              </a:rPr>
              <a:t>important</a:t>
            </a:r>
            <a:r>
              <a:rPr kumimoji="0" sz="2800" kern="1200" cap="none" spc="-10" normalizeH="0" baseline="0" noProof="0" dirty="0">
                <a:solidFill>
                  <a:srgbClr val="2E1F57"/>
                </a:solidFill>
                <a:latin typeface="Candara" panose="020E0502030303020204"/>
                <a:ea typeface="+mn-ea"/>
                <a:cs typeface="Candara" panose="020E0502030303020204"/>
              </a:rPr>
              <a:t> TLS</a:t>
            </a:r>
            <a:r>
              <a:rPr kumimoji="0" sz="2800" kern="1200" cap="none" spc="0" normalizeH="0" baseline="0" noProof="0" dirty="0">
                <a:solidFill>
                  <a:srgbClr val="2E1F57"/>
                </a:solidFill>
                <a:latin typeface="Candara" panose="020E0502030303020204"/>
                <a:ea typeface="+mn-ea"/>
                <a:cs typeface="Candara" panose="020E0502030303020204"/>
              </a:rPr>
              <a:t> </a:t>
            </a:r>
            <a:r>
              <a:rPr kumimoji="0" sz="2800" kern="1200" cap="none" spc="-5" normalizeH="0" baseline="0" noProof="0" dirty="0">
                <a:solidFill>
                  <a:srgbClr val="2E1F57"/>
                </a:solidFill>
                <a:latin typeface="Candara" panose="020E0502030303020204"/>
                <a:ea typeface="+mn-ea"/>
                <a:cs typeface="Candara" panose="020E0502030303020204"/>
              </a:rPr>
              <a:t>concepts are:</a:t>
            </a:r>
            <a:endParaRPr kumimoji="0" sz="2800" kern="1200" cap="none" spc="0" normalizeH="0" baseline="0" noProof="0">
              <a:latin typeface="Candara" panose="020E0502030303020204"/>
              <a:ea typeface="+mn-ea"/>
              <a:cs typeface="Candara" panose="020E0502030303020204"/>
            </a:endParaRPr>
          </a:p>
        </p:txBody>
      </p:sp>
      <p:grpSp>
        <p:nvGrpSpPr>
          <p:cNvPr id="10244" name="object 4"/>
          <p:cNvGrpSpPr/>
          <p:nvPr/>
        </p:nvGrpSpPr>
        <p:grpSpPr>
          <a:xfrm>
            <a:off x="3714750" y="2343150"/>
            <a:ext cx="5067300" cy="1949450"/>
            <a:chOff x="3715511" y="2343911"/>
            <a:chExt cx="5067300" cy="1949450"/>
          </a:xfrm>
        </p:grpSpPr>
        <p:sp>
          <p:nvSpPr>
            <p:cNvPr id="10262" name="object 5"/>
            <p:cNvSpPr/>
            <p:nvPr/>
          </p:nvSpPr>
          <p:spPr>
            <a:xfrm>
              <a:off x="3734561" y="2362961"/>
              <a:ext cx="5029200" cy="1911350"/>
            </a:xfrm>
            <a:custGeom>
              <a:avLst/>
              <a:gdLst/>
              <a:ahLst/>
              <a:cxnLst/>
              <a:pathLst>
                <a:path w="5029200" h="1911350">
                  <a:moveTo>
                    <a:pt x="4073652" y="0"/>
                  </a:moveTo>
                  <a:lnTo>
                    <a:pt x="4073652" y="238887"/>
                  </a:lnTo>
                  <a:lnTo>
                    <a:pt x="0" y="238887"/>
                  </a:lnTo>
                  <a:lnTo>
                    <a:pt x="0" y="1672208"/>
                  </a:lnTo>
                  <a:lnTo>
                    <a:pt x="4073652" y="1672208"/>
                  </a:lnTo>
                  <a:lnTo>
                    <a:pt x="4073652" y="1911095"/>
                  </a:lnTo>
                  <a:lnTo>
                    <a:pt x="5029199" y="955548"/>
                  </a:lnTo>
                  <a:lnTo>
                    <a:pt x="4073652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0263" name="object 6"/>
            <p:cNvSpPr/>
            <p:nvPr/>
          </p:nvSpPr>
          <p:spPr>
            <a:xfrm>
              <a:off x="3734561" y="2362961"/>
              <a:ext cx="5029200" cy="1911350"/>
            </a:xfrm>
            <a:custGeom>
              <a:avLst/>
              <a:gdLst/>
              <a:ahLst/>
              <a:cxnLst/>
              <a:pathLst>
                <a:path w="5029200" h="1911350">
                  <a:moveTo>
                    <a:pt x="0" y="238887"/>
                  </a:moveTo>
                  <a:lnTo>
                    <a:pt x="4073652" y="238887"/>
                  </a:lnTo>
                  <a:lnTo>
                    <a:pt x="4073652" y="0"/>
                  </a:lnTo>
                  <a:lnTo>
                    <a:pt x="5029199" y="955548"/>
                  </a:lnTo>
                  <a:lnTo>
                    <a:pt x="4073652" y="1911095"/>
                  </a:lnTo>
                  <a:lnTo>
                    <a:pt x="4073652" y="1672208"/>
                  </a:lnTo>
                  <a:lnTo>
                    <a:pt x="0" y="1672208"/>
                  </a:lnTo>
                  <a:lnTo>
                    <a:pt x="0" y="238887"/>
                  </a:lnTo>
                  <a:close/>
                </a:path>
              </a:pathLst>
            </a:custGeom>
            <a:noFill/>
            <a:ln w="38100" cap="flat" cmpd="sng">
              <a:solidFill>
                <a:srgbClr val="000000">
                  <a:alpha val="100000"/>
                </a:srgbClr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3730625" y="2554288"/>
            <a:ext cx="4298950" cy="936625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130810" marR="0" indent="-118745" defTabSz="914400" eaLnBrk="1" fontAlgn="auto" hangingPunct="1">
              <a:spcBef>
                <a:spcPts val="205"/>
              </a:spcBef>
              <a:spcAft>
                <a:spcPts val="0"/>
              </a:spcAft>
              <a:buClrTx/>
              <a:buSzPct val="93000"/>
              <a:buFontTx/>
              <a:buChar char="•"/>
              <a:tabLst>
                <a:tab pos="131445" algn="l"/>
              </a:tabLst>
              <a:defRPr/>
            </a:pPr>
            <a:r>
              <a:rPr kumimoji="0" sz="1400" kern="1200" cap="none" spc="0" normalizeH="0" baseline="0" noProof="0" dirty="0">
                <a:latin typeface="Candara" panose="020E0502030303020204"/>
                <a:ea typeface="+mn-ea"/>
                <a:cs typeface="Candara" panose="020E0502030303020204"/>
              </a:rPr>
              <a:t>A</a:t>
            </a:r>
            <a:r>
              <a:rPr kumimoji="0" sz="1400" kern="1200" cap="none" spc="-15" normalizeH="0" baseline="0" noProof="0" dirty="0">
                <a:latin typeface="Candara" panose="020E0502030303020204"/>
                <a:ea typeface="+mn-ea"/>
                <a:cs typeface="Candara" panose="020E0502030303020204"/>
              </a:rPr>
              <a:t> </a:t>
            </a:r>
            <a:r>
              <a:rPr kumimoji="0" sz="1400" kern="1200" cap="none" spc="-5" normalizeH="0" baseline="0" noProof="0" dirty="0">
                <a:latin typeface="Candara" panose="020E0502030303020204"/>
                <a:ea typeface="+mn-ea"/>
                <a:cs typeface="Candara" panose="020E0502030303020204"/>
              </a:rPr>
              <a:t>transport</a:t>
            </a:r>
            <a:r>
              <a:rPr kumimoji="0" sz="1400" kern="1200" cap="none" spc="5" normalizeH="0" baseline="0" noProof="0" dirty="0">
                <a:latin typeface="Candara" panose="020E0502030303020204"/>
                <a:ea typeface="+mn-ea"/>
                <a:cs typeface="Candara" panose="020E0502030303020204"/>
              </a:rPr>
              <a:t> </a:t>
            </a:r>
            <a:r>
              <a:rPr kumimoji="0" sz="1400" kern="1200" cap="none" spc="-5" normalizeH="0" baseline="0" noProof="0" dirty="0">
                <a:latin typeface="Candara" panose="020E0502030303020204"/>
                <a:ea typeface="+mn-ea"/>
                <a:cs typeface="Candara" panose="020E0502030303020204"/>
              </a:rPr>
              <a:t>that</a:t>
            </a:r>
            <a:r>
              <a:rPr kumimoji="0" sz="1400" kern="1200" cap="none" spc="5" normalizeH="0" baseline="0" noProof="0" dirty="0">
                <a:latin typeface="Candara" panose="020E0502030303020204"/>
                <a:ea typeface="+mn-ea"/>
                <a:cs typeface="Candara" panose="020E0502030303020204"/>
              </a:rPr>
              <a:t> </a:t>
            </a:r>
            <a:r>
              <a:rPr kumimoji="0" sz="1400" kern="1200" cap="none" spc="-5" normalizeH="0" baseline="0" noProof="0" dirty="0">
                <a:latin typeface="Candara" panose="020E0502030303020204"/>
                <a:ea typeface="+mn-ea"/>
                <a:cs typeface="Candara" panose="020E0502030303020204"/>
              </a:rPr>
              <a:t>provides</a:t>
            </a:r>
            <a:r>
              <a:rPr kumimoji="0" sz="1400" kern="1200" cap="none" spc="5" normalizeH="0" baseline="0" noProof="0" dirty="0">
                <a:latin typeface="Candara" panose="020E0502030303020204"/>
                <a:ea typeface="+mn-ea"/>
                <a:cs typeface="Candara" panose="020E0502030303020204"/>
              </a:rPr>
              <a:t> </a:t>
            </a:r>
            <a:r>
              <a:rPr kumimoji="0" sz="1400" kern="1200" cap="none" spc="0" normalizeH="0" baseline="0" noProof="0" dirty="0">
                <a:latin typeface="Candara" panose="020E0502030303020204"/>
                <a:ea typeface="+mn-ea"/>
                <a:cs typeface="Candara" panose="020E0502030303020204"/>
              </a:rPr>
              <a:t>a</a:t>
            </a:r>
            <a:r>
              <a:rPr kumimoji="0" sz="1400" kern="1200" cap="none" spc="-10" normalizeH="0" baseline="0" noProof="0" dirty="0">
                <a:latin typeface="Candara" panose="020E0502030303020204"/>
                <a:ea typeface="+mn-ea"/>
                <a:cs typeface="Candara" panose="020E0502030303020204"/>
              </a:rPr>
              <a:t> </a:t>
            </a:r>
            <a:r>
              <a:rPr kumimoji="0" sz="1400" kern="1200" cap="none" spc="0" normalizeH="0" baseline="0" noProof="0" dirty="0">
                <a:latin typeface="Candara" panose="020E0502030303020204"/>
                <a:ea typeface="+mn-ea"/>
                <a:cs typeface="Candara" panose="020E0502030303020204"/>
              </a:rPr>
              <a:t>suitable </a:t>
            </a:r>
            <a:r>
              <a:rPr kumimoji="0" sz="1400" kern="1200" cap="none" spc="-5" normalizeH="0" baseline="0" noProof="0" dirty="0">
                <a:latin typeface="Candara" panose="020E0502030303020204"/>
                <a:ea typeface="+mn-ea"/>
                <a:cs typeface="Candara" panose="020E0502030303020204"/>
              </a:rPr>
              <a:t>type of service</a:t>
            </a:r>
            <a:endParaRPr kumimoji="0" sz="1400" kern="1200" cap="none" spc="0" normalizeH="0" baseline="0" noProof="0">
              <a:latin typeface="Candara" panose="020E0502030303020204"/>
              <a:ea typeface="+mn-ea"/>
              <a:cs typeface="Candara" panose="020E0502030303020204"/>
            </a:endParaRPr>
          </a:p>
          <a:p>
            <a:pPr marL="130810" marR="0" indent="-118745" defTabSz="914400" eaLnBrk="1" fontAlgn="auto" hangingPunct="1">
              <a:spcBef>
                <a:spcPts val="110"/>
              </a:spcBef>
              <a:spcAft>
                <a:spcPts val="0"/>
              </a:spcAft>
              <a:buClrTx/>
              <a:buSzPct val="93000"/>
              <a:buFontTx/>
              <a:buChar char="•"/>
              <a:tabLst>
                <a:tab pos="131445" algn="l"/>
              </a:tabLst>
              <a:defRPr/>
            </a:pPr>
            <a:r>
              <a:rPr kumimoji="0" sz="1400" kern="1200" cap="none" spc="-5" normalizeH="0" baseline="0" noProof="0" dirty="0">
                <a:latin typeface="Candara" panose="020E0502030303020204"/>
                <a:ea typeface="+mn-ea"/>
                <a:cs typeface="Candara" panose="020E0502030303020204"/>
              </a:rPr>
              <a:t>For</a:t>
            </a:r>
            <a:r>
              <a:rPr kumimoji="0" sz="1400" kern="1200" cap="none" spc="-10" normalizeH="0" baseline="0" noProof="0" dirty="0">
                <a:latin typeface="Candara" panose="020E0502030303020204"/>
                <a:ea typeface="+mn-ea"/>
                <a:cs typeface="Candara" panose="020E0502030303020204"/>
              </a:rPr>
              <a:t> </a:t>
            </a:r>
            <a:r>
              <a:rPr kumimoji="0" sz="1400" kern="1200" cap="none" spc="0" normalizeH="0" baseline="0" noProof="0" dirty="0">
                <a:latin typeface="Candara" panose="020E0502030303020204"/>
                <a:ea typeface="+mn-ea"/>
                <a:cs typeface="Candara" panose="020E0502030303020204"/>
              </a:rPr>
              <a:t>TLS</a:t>
            </a:r>
            <a:r>
              <a:rPr kumimoji="0" sz="1400" kern="1200" cap="none" spc="-25" normalizeH="0" baseline="0" noProof="0" dirty="0">
                <a:latin typeface="Candara" panose="020E0502030303020204"/>
                <a:ea typeface="+mn-ea"/>
                <a:cs typeface="Candara" panose="020E0502030303020204"/>
              </a:rPr>
              <a:t> </a:t>
            </a:r>
            <a:r>
              <a:rPr kumimoji="0" sz="1400" kern="1200" cap="none" spc="0" normalizeH="0" baseline="0" noProof="0" dirty="0">
                <a:latin typeface="Candara" panose="020E0502030303020204"/>
                <a:ea typeface="+mn-ea"/>
                <a:cs typeface="Candara" panose="020E0502030303020204"/>
              </a:rPr>
              <a:t>such</a:t>
            </a:r>
            <a:r>
              <a:rPr kumimoji="0" sz="1400" kern="1200" cap="none" spc="-15" normalizeH="0" baseline="0" noProof="0" dirty="0">
                <a:latin typeface="Candara" panose="020E0502030303020204"/>
                <a:ea typeface="+mn-ea"/>
                <a:cs typeface="Candara" panose="020E0502030303020204"/>
              </a:rPr>
              <a:t> </a:t>
            </a:r>
            <a:r>
              <a:rPr kumimoji="0" sz="1400" kern="1200" cap="none" spc="-5" normalizeH="0" baseline="0" noProof="0" dirty="0">
                <a:latin typeface="Candara" panose="020E0502030303020204"/>
                <a:ea typeface="+mn-ea"/>
                <a:cs typeface="Candara" panose="020E0502030303020204"/>
              </a:rPr>
              <a:t>connections</a:t>
            </a:r>
            <a:r>
              <a:rPr kumimoji="0" sz="1400" kern="1200" cap="none" spc="0" normalizeH="0" baseline="0" noProof="0" dirty="0">
                <a:latin typeface="Candara" panose="020E0502030303020204"/>
                <a:ea typeface="+mn-ea"/>
                <a:cs typeface="Candara" panose="020E0502030303020204"/>
              </a:rPr>
              <a:t> </a:t>
            </a:r>
            <a:r>
              <a:rPr kumimoji="0" sz="1400" kern="1200" cap="none" spc="-5" normalizeH="0" baseline="0" noProof="0" dirty="0">
                <a:latin typeface="Candara" panose="020E0502030303020204"/>
                <a:ea typeface="+mn-ea"/>
                <a:cs typeface="Candara" panose="020E0502030303020204"/>
              </a:rPr>
              <a:t>are</a:t>
            </a:r>
            <a:r>
              <a:rPr kumimoji="0" sz="1400" kern="1200" cap="none" spc="-15" normalizeH="0" baseline="0" noProof="0" dirty="0">
                <a:latin typeface="Candara" panose="020E0502030303020204"/>
                <a:ea typeface="+mn-ea"/>
                <a:cs typeface="Candara" panose="020E0502030303020204"/>
              </a:rPr>
              <a:t> </a:t>
            </a:r>
            <a:r>
              <a:rPr kumimoji="0" sz="1400" kern="1200" cap="none" spc="0" normalizeH="0" baseline="0" noProof="0" dirty="0">
                <a:latin typeface="Candara" panose="020E0502030303020204"/>
                <a:ea typeface="+mn-ea"/>
                <a:cs typeface="Candara" panose="020E0502030303020204"/>
              </a:rPr>
              <a:t>peer-to-peer</a:t>
            </a:r>
            <a:r>
              <a:rPr kumimoji="0" sz="1400" kern="1200" cap="none" spc="-5" normalizeH="0" baseline="0" noProof="0" dirty="0">
                <a:latin typeface="Candara" panose="020E0502030303020204"/>
                <a:ea typeface="+mn-ea"/>
                <a:cs typeface="Candara" panose="020E0502030303020204"/>
              </a:rPr>
              <a:t> relationships</a:t>
            </a:r>
            <a:endParaRPr kumimoji="0" sz="1400" kern="1200" cap="none" spc="0" normalizeH="0" baseline="0" noProof="0">
              <a:latin typeface="Candara" panose="020E0502030303020204"/>
              <a:ea typeface="+mn-ea"/>
              <a:cs typeface="Candara" panose="020E0502030303020204"/>
            </a:endParaRPr>
          </a:p>
          <a:p>
            <a:pPr marL="130810" marR="0" indent="-118745" defTabSz="914400" eaLnBrk="1" fontAlgn="auto" hangingPunct="1">
              <a:spcBef>
                <a:spcPts val="120"/>
              </a:spcBef>
              <a:spcAft>
                <a:spcPts val="0"/>
              </a:spcAft>
              <a:buClrTx/>
              <a:buSzPct val="93000"/>
              <a:buFontTx/>
              <a:buChar char="•"/>
              <a:tabLst>
                <a:tab pos="131445" algn="l"/>
              </a:tabLst>
              <a:defRPr/>
            </a:pPr>
            <a:r>
              <a:rPr kumimoji="0" sz="1400" kern="1200" cap="none" spc="-5" normalizeH="0" baseline="0" noProof="0" dirty="0">
                <a:latin typeface="Candara" panose="020E0502030303020204"/>
                <a:ea typeface="+mn-ea"/>
                <a:cs typeface="Candara" panose="020E0502030303020204"/>
              </a:rPr>
              <a:t>Connections</a:t>
            </a:r>
            <a:r>
              <a:rPr kumimoji="0" sz="1400" kern="1200" cap="none" spc="-20" normalizeH="0" baseline="0" noProof="0" dirty="0">
                <a:latin typeface="Candara" panose="020E0502030303020204"/>
                <a:ea typeface="+mn-ea"/>
                <a:cs typeface="Candara" panose="020E0502030303020204"/>
              </a:rPr>
              <a:t> </a:t>
            </a:r>
            <a:r>
              <a:rPr kumimoji="0" sz="1400" kern="1200" cap="none" spc="-5" normalizeH="0" baseline="0" noProof="0" dirty="0">
                <a:latin typeface="Candara" panose="020E0502030303020204"/>
                <a:ea typeface="+mn-ea"/>
                <a:cs typeface="Candara" panose="020E0502030303020204"/>
              </a:rPr>
              <a:t>are</a:t>
            </a:r>
            <a:r>
              <a:rPr kumimoji="0" sz="1400" kern="1200" cap="none" spc="-15" normalizeH="0" baseline="0" noProof="0" dirty="0">
                <a:latin typeface="Candara" panose="020E0502030303020204"/>
                <a:ea typeface="+mn-ea"/>
                <a:cs typeface="Candara" panose="020E0502030303020204"/>
              </a:rPr>
              <a:t> </a:t>
            </a:r>
            <a:r>
              <a:rPr kumimoji="0" sz="1400" kern="1200" cap="none" spc="-5" normalizeH="0" baseline="0" noProof="0" dirty="0">
                <a:latin typeface="Candara" panose="020E0502030303020204"/>
                <a:ea typeface="+mn-ea"/>
                <a:cs typeface="Candara" panose="020E0502030303020204"/>
              </a:rPr>
              <a:t>transient</a:t>
            </a:r>
            <a:endParaRPr kumimoji="0" sz="1400" kern="1200" cap="none" spc="0" normalizeH="0" baseline="0" noProof="0">
              <a:latin typeface="Candara" panose="020E0502030303020204"/>
              <a:ea typeface="+mn-ea"/>
              <a:cs typeface="Candara" panose="020E0502030303020204"/>
            </a:endParaRPr>
          </a:p>
          <a:p>
            <a:pPr marL="130810" marR="0" indent="-118745" defTabSz="914400" eaLnBrk="1" fontAlgn="auto" hangingPunct="1">
              <a:spcBef>
                <a:spcPts val="105"/>
              </a:spcBef>
              <a:spcAft>
                <a:spcPts val="0"/>
              </a:spcAft>
              <a:buClrTx/>
              <a:buSzPct val="93000"/>
              <a:buFontTx/>
              <a:buChar char="•"/>
              <a:tabLst>
                <a:tab pos="131445" algn="l"/>
              </a:tabLst>
              <a:defRPr/>
            </a:pPr>
            <a:r>
              <a:rPr kumimoji="0" sz="1400" kern="1200" cap="none" spc="-5" normalizeH="0" baseline="0" noProof="0" dirty="0">
                <a:latin typeface="Candara" panose="020E0502030303020204"/>
                <a:ea typeface="+mn-ea"/>
                <a:cs typeface="Candara" panose="020E0502030303020204"/>
              </a:rPr>
              <a:t>Every</a:t>
            </a:r>
            <a:r>
              <a:rPr kumimoji="0" sz="1400" kern="1200" cap="none" spc="5" normalizeH="0" baseline="0" noProof="0" dirty="0">
                <a:latin typeface="Candara" panose="020E0502030303020204"/>
                <a:ea typeface="+mn-ea"/>
                <a:cs typeface="Candara" panose="020E0502030303020204"/>
              </a:rPr>
              <a:t> </a:t>
            </a:r>
            <a:r>
              <a:rPr kumimoji="0" sz="1400" kern="1200" cap="none" spc="-5" normalizeH="0" baseline="0" noProof="0" dirty="0">
                <a:latin typeface="Candara" panose="020E0502030303020204"/>
                <a:ea typeface="+mn-ea"/>
                <a:cs typeface="Candara" panose="020E0502030303020204"/>
              </a:rPr>
              <a:t>connection is</a:t>
            </a:r>
            <a:r>
              <a:rPr kumimoji="0" sz="1400" kern="1200" cap="none" spc="10" normalizeH="0" baseline="0" noProof="0" dirty="0">
                <a:latin typeface="Candara" panose="020E0502030303020204"/>
                <a:ea typeface="+mn-ea"/>
                <a:cs typeface="Candara" panose="020E0502030303020204"/>
              </a:rPr>
              <a:t> </a:t>
            </a:r>
            <a:r>
              <a:rPr kumimoji="0" sz="1400" kern="1200" cap="none" spc="-5" normalizeH="0" baseline="0" noProof="0" dirty="0">
                <a:latin typeface="Candara" panose="020E0502030303020204"/>
                <a:ea typeface="+mn-ea"/>
                <a:cs typeface="Candara" panose="020E0502030303020204"/>
              </a:rPr>
              <a:t>associated</a:t>
            </a:r>
            <a:r>
              <a:rPr kumimoji="0" sz="1400" kern="1200" cap="none" spc="5" normalizeH="0" baseline="0" noProof="0" dirty="0">
                <a:latin typeface="Candara" panose="020E0502030303020204"/>
                <a:ea typeface="+mn-ea"/>
                <a:cs typeface="Candara" panose="020E0502030303020204"/>
              </a:rPr>
              <a:t> </a:t>
            </a:r>
            <a:r>
              <a:rPr kumimoji="0" sz="1400" kern="1200" cap="none" spc="-5" normalizeH="0" baseline="0" noProof="0" dirty="0">
                <a:latin typeface="Candara" panose="020E0502030303020204"/>
                <a:ea typeface="+mn-ea"/>
                <a:cs typeface="Candara" panose="020E0502030303020204"/>
              </a:rPr>
              <a:t>with one</a:t>
            </a:r>
            <a:r>
              <a:rPr kumimoji="0" sz="1400" kern="1200" cap="none" spc="5" normalizeH="0" baseline="0" noProof="0" dirty="0">
                <a:latin typeface="Candara" panose="020E0502030303020204"/>
                <a:ea typeface="+mn-ea"/>
                <a:cs typeface="Candara" panose="020E0502030303020204"/>
              </a:rPr>
              <a:t> </a:t>
            </a:r>
            <a:r>
              <a:rPr kumimoji="0" sz="1400" kern="1200" cap="none" spc="-5" normalizeH="0" baseline="0" noProof="0" dirty="0">
                <a:latin typeface="Candara" panose="020E0502030303020204"/>
                <a:ea typeface="+mn-ea"/>
                <a:cs typeface="Candara" panose="020E0502030303020204"/>
              </a:rPr>
              <a:t>session</a:t>
            </a:r>
            <a:endParaRPr kumimoji="0" sz="1400" kern="1200" cap="none" spc="0" normalizeH="0" baseline="0" noProof="0">
              <a:latin typeface="Candara" panose="020E0502030303020204"/>
              <a:ea typeface="+mn-ea"/>
              <a:cs typeface="Candara" panose="020E0502030303020204"/>
            </a:endParaRPr>
          </a:p>
        </p:txBody>
      </p:sp>
      <p:grpSp>
        <p:nvGrpSpPr>
          <p:cNvPr id="10246" name="object 8"/>
          <p:cNvGrpSpPr/>
          <p:nvPr/>
        </p:nvGrpSpPr>
        <p:grpSpPr>
          <a:xfrm>
            <a:off x="376238" y="2357438"/>
            <a:ext cx="3362325" cy="1920875"/>
            <a:chOff x="376237" y="2357437"/>
            <a:chExt cx="3362325" cy="1920875"/>
          </a:xfrm>
        </p:grpSpPr>
        <p:pic>
          <p:nvPicPr>
            <p:cNvPr id="10258" name="object 9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81000" y="2362200"/>
              <a:ext cx="3352800" cy="1911095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10259" name="object 10"/>
            <p:cNvSpPr/>
            <p:nvPr/>
          </p:nvSpPr>
          <p:spPr>
            <a:xfrm>
              <a:off x="381000" y="2362200"/>
              <a:ext cx="3352800" cy="1911350"/>
            </a:xfrm>
            <a:custGeom>
              <a:avLst/>
              <a:gdLst/>
              <a:ahLst/>
              <a:cxnLst/>
              <a:pathLst>
                <a:path w="3352800" h="1911350">
                  <a:moveTo>
                    <a:pt x="0" y="318515"/>
                  </a:moveTo>
                  <a:lnTo>
                    <a:pt x="3453" y="271451"/>
                  </a:lnTo>
                  <a:lnTo>
                    <a:pt x="13486" y="226530"/>
                  </a:lnTo>
                  <a:lnTo>
                    <a:pt x="29604" y="184244"/>
                  </a:lnTo>
                  <a:lnTo>
                    <a:pt x="51316" y="145088"/>
                  </a:lnTo>
                  <a:lnTo>
                    <a:pt x="78129" y="109552"/>
                  </a:lnTo>
                  <a:lnTo>
                    <a:pt x="109549" y="78132"/>
                  </a:lnTo>
                  <a:lnTo>
                    <a:pt x="145085" y="51319"/>
                  </a:lnTo>
                  <a:lnTo>
                    <a:pt x="184244" y="29606"/>
                  </a:lnTo>
                  <a:lnTo>
                    <a:pt x="226532" y="13486"/>
                  </a:lnTo>
                  <a:lnTo>
                    <a:pt x="271458" y="3453"/>
                  </a:lnTo>
                  <a:lnTo>
                    <a:pt x="318528" y="0"/>
                  </a:lnTo>
                  <a:lnTo>
                    <a:pt x="3034284" y="0"/>
                  </a:lnTo>
                </a:path>
                <a:path w="3352800" h="1911350">
                  <a:moveTo>
                    <a:pt x="318528" y="1911095"/>
                  </a:moveTo>
                  <a:lnTo>
                    <a:pt x="271458" y="1907642"/>
                  </a:lnTo>
                  <a:lnTo>
                    <a:pt x="226532" y="1897609"/>
                  </a:lnTo>
                  <a:lnTo>
                    <a:pt x="184244" y="1881489"/>
                  </a:lnTo>
                  <a:lnTo>
                    <a:pt x="145085" y="1859776"/>
                  </a:lnTo>
                  <a:lnTo>
                    <a:pt x="109549" y="1832963"/>
                  </a:lnTo>
                  <a:lnTo>
                    <a:pt x="78129" y="1801543"/>
                  </a:lnTo>
                  <a:lnTo>
                    <a:pt x="51316" y="1766007"/>
                  </a:lnTo>
                  <a:lnTo>
                    <a:pt x="29604" y="1726851"/>
                  </a:lnTo>
                  <a:lnTo>
                    <a:pt x="13486" y="1684565"/>
                  </a:lnTo>
                  <a:lnTo>
                    <a:pt x="3453" y="1639644"/>
                  </a:lnTo>
                  <a:lnTo>
                    <a:pt x="0" y="1592580"/>
                  </a:lnTo>
                  <a:lnTo>
                    <a:pt x="0" y="318515"/>
                  </a:lnTo>
                </a:path>
                <a:path w="3352800" h="1911350">
                  <a:moveTo>
                    <a:pt x="3034284" y="0"/>
                  </a:moveTo>
                  <a:lnTo>
                    <a:pt x="3081348" y="3453"/>
                  </a:lnTo>
                  <a:lnTo>
                    <a:pt x="3126269" y="13486"/>
                  </a:lnTo>
                  <a:lnTo>
                    <a:pt x="3168555" y="29606"/>
                  </a:lnTo>
                  <a:lnTo>
                    <a:pt x="3207711" y="51319"/>
                  </a:lnTo>
                  <a:lnTo>
                    <a:pt x="3243247" y="78132"/>
                  </a:lnTo>
                  <a:lnTo>
                    <a:pt x="3274667" y="109552"/>
                  </a:lnTo>
                  <a:lnTo>
                    <a:pt x="3301480" y="145088"/>
                  </a:lnTo>
                  <a:lnTo>
                    <a:pt x="3323193" y="184244"/>
                  </a:lnTo>
                  <a:lnTo>
                    <a:pt x="3339313" y="226530"/>
                  </a:lnTo>
                  <a:lnTo>
                    <a:pt x="3349346" y="271451"/>
                  </a:lnTo>
                  <a:lnTo>
                    <a:pt x="3352800" y="318515"/>
                  </a:lnTo>
                  <a:lnTo>
                    <a:pt x="3352800" y="1592580"/>
                  </a:lnTo>
                  <a:lnTo>
                    <a:pt x="3349346" y="1639644"/>
                  </a:lnTo>
                  <a:lnTo>
                    <a:pt x="3339313" y="1684565"/>
                  </a:lnTo>
                  <a:lnTo>
                    <a:pt x="3323193" y="1726851"/>
                  </a:lnTo>
                  <a:lnTo>
                    <a:pt x="3301480" y="1766007"/>
                  </a:lnTo>
                  <a:lnTo>
                    <a:pt x="3274667" y="1801543"/>
                  </a:lnTo>
                  <a:lnTo>
                    <a:pt x="3243247" y="1832963"/>
                  </a:lnTo>
                  <a:lnTo>
                    <a:pt x="3207711" y="1859776"/>
                  </a:lnTo>
                  <a:lnTo>
                    <a:pt x="3168555" y="1881489"/>
                  </a:lnTo>
                  <a:lnTo>
                    <a:pt x="3126269" y="1897609"/>
                  </a:lnTo>
                  <a:lnTo>
                    <a:pt x="3081348" y="1907642"/>
                  </a:lnTo>
                  <a:lnTo>
                    <a:pt x="3034284" y="1911095"/>
                  </a:lnTo>
                </a:path>
              </a:pathLst>
            </a:custGeom>
            <a:noFill/>
            <a:ln w="9525" cap="flat" cmpd="sng">
              <a:solidFill>
                <a:srgbClr val="000000">
                  <a:alpha val="100000"/>
                </a:srgbClr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pic>
          <p:nvPicPr>
            <p:cNvPr id="10260" name="object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1000" y="2362200"/>
              <a:ext cx="3352800" cy="1911095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10261" name="object 12"/>
            <p:cNvSpPr/>
            <p:nvPr/>
          </p:nvSpPr>
          <p:spPr>
            <a:xfrm>
              <a:off x="381000" y="2362200"/>
              <a:ext cx="3352800" cy="1911350"/>
            </a:xfrm>
            <a:custGeom>
              <a:avLst/>
              <a:gdLst/>
              <a:ahLst/>
              <a:cxnLst/>
              <a:pathLst>
                <a:path w="3352800" h="1911350">
                  <a:moveTo>
                    <a:pt x="0" y="318515"/>
                  </a:moveTo>
                  <a:lnTo>
                    <a:pt x="3453" y="271451"/>
                  </a:lnTo>
                  <a:lnTo>
                    <a:pt x="13486" y="226530"/>
                  </a:lnTo>
                  <a:lnTo>
                    <a:pt x="29604" y="184244"/>
                  </a:lnTo>
                  <a:lnTo>
                    <a:pt x="51316" y="145088"/>
                  </a:lnTo>
                  <a:lnTo>
                    <a:pt x="78129" y="109552"/>
                  </a:lnTo>
                  <a:lnTo>
                    <a:pt x="109549" y="78132"/>
                  </a:lnTo>
                  <a:lnTo>
                    <a:pt x="145085" y="51319"/>
                  </a:lnTo>
                  <a:lnTo>
                    <a:pt x="184244" y="29606"/>
                  </a:lnTo>
                  <a:lnTo>
                    <a:pt x="226532" y="13486"/>
                  </a:lnTo>
                  <a:lnTo>
                    <a:pt x="271458" y="3453"/>
                  </a:lnTo>
                  <a:lnTo>
                    <a:pt x="318528" y="0"/>
                  </a:lnTo>
                  <a:lnTo>
                    <a:pt x="3034284" y="0"/>
                  </a:lnTo>
                  <a:lnTo>
                    <a:pt x="3081348" y="3453"/>
                  </a:lnTo>
                  <a:lnTo>
                    <a:pt x="3126269" y="13486"/>
                  </a:lnTo>
                  <a:lnTo>
                    <a:pt x="3168555" y="29606"/>
                  </a:lnTo>
                  <a:lnTo>
                    <a:pt x="3207711" y="51319"/>
                  </a:lnTo>
                  <a:lnTo>
                    <a:pt x="3243247" y="78132"/>
                  </a:lnTo>
                  <a:lnTo>
                    <a:pt x="3274667" y="109552"/>
                  </a:lnTo>
                  <a:lnTo>
                    <a:pt x="3301480" y="145088"/>
                  </a:lnTo>
                  <a:lnTo>
                    <a:pt x="3323193" y="184244"/>
                  </a:lnTo>
                  <a:lnTo>
                    <a:pt x="3339313" y="226530"/>
                  </a:lnTo>
                  <a:lnTo>
                    <a:pt x="3349346" y="271451"/>
                  </a:lnTo>
                  <a:lnTo>
                    <a:pt x="3352800" y="318515"/>
                  </a:lnTo>
                  <a:lnTo>
                    <a:pt x="3352800" y="1592580"/>
                  </a:lnTo>
                  <a:lnTo>
                    <a:pt x="3349346" y="1639644"/>
                  </a:lnTo>
                  <a:lnTo>
                    <a:pt x="3339313" y="1684565"/>
                  </a:lnTo>
                  <a:lnTo>
                    <a:pt x="3323193" y="1726851"/>
                  </a:lnTo>
                  <a:lnTo>
                    <a:pt x="3301480" y="1766007"/>
                  </a:lnTo>
                  <a:lnTo>
                    <a:pt x="3274667" y="1801543"/>
                  </a:lnTo>
                  <a:lnTo>
                    <a:pt x="3243247" y="1832963"/>
                  </a:lnTo>
                  <a:lnTo>
                    <a:pt x="3207711" y="1859776"/>
                  </a:lnTo>
                  <a:lnTo>
                    <a:pt x="3168555" y="1881489"/>
                  </a:lnTo>
                  <a:lnTo>
                    <a:pt x="3126269" y="1897609"/>
                  </a:lnTo>
                  <a:lnTo>
                    <a:pt x="3081348" y="1907642"/>
                  </a:lnTo>
                  <a:lnTo>
                    <a:pt x="3034284" y="1911095"/>
                  </a:lnTo>
                  <a:lnTo>
                    <a:pt x="318528" y="1911095"/>
                  </a:lnTo>
                  <a:lnTo>
                    <a:pt x="271458" y="1907642"/>
                  </a:lnTo>
                  <a:lnTo>
                    <a:pt x="226532" y="1897609"/>
                  </a:lnTo>
                  <a:lnTo>
                    <a:pt x="184244" y="1881489"/>
                  </a:lnTo>
                  <a:lnTo>
                    <a:pt x="145085" y="1859776"/>
                  </a:lnTo>
                  <a:lnTo>
                    <a:pt x="109549" y="1832963"/>
                  </a:lnTo>
                  <a:lnTo>
                    <a:pt x="78129" y="1801543"/>
                  </a:lnTo>
                  <a:lnTo>
                    <a:pt x="51316" y="1766007"/>
                  </a:lnTo>
                  <a:lnTo>
                    <a:pt x="29604" y="1726851"/>
                  </a:lnTo>
                  <a:lnTo>
                    <a:pt x="13486" y="1684565"/>
                  </a:lnTo>
                  <a:lnTo>
                    <a:pt x="3453" y="1639644"/>
                  </a:lnTo>
                  <a:lnTo>
                    <a:pt x="0" y="1592580"/>
                  </a:lnTo>
                  <a:lnTo>
                    <a:pt x="0" y="318515"/>
                  </a:lnTo>
                  <a:close/>
                </a:path>
              </a:pathLst>
            </a:custGeom>
            <a:noFill/>
            <a:ln w="9525" cap="flat" cmpd="sng">
              <a:solidFill>
                <a:srgbClr val="000000">
                  <a:alpha val="100000"/>
                </a:srgbClr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719138" y="2595563"/>
            <a:ext cx="2676525" cy="1312863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R="0" algn="ctr" defTabSz="914400" eaLnBrk="1" fontAlgn="auto" hangingPunct="1">
              <a:lnSpc>
                <a:spcPts val="506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sz="4400" kern="1200" cap="none" spc="-5" normalizeH="0" baseline="0" noProof="0" dirty="0">
                <a:solidFill>
                  <a:srgbClr val="FFFFFF"/>
                </a:solidFill>
                <a:latin typeface="Candara" panose="020E0502030303020204"/>
                <a:ea typeface="+mn-ea"/>
                <a:cs typeface="Candara" panose="020E0502030303020204"/>
              </a:rPr>
              <a:t>TLS</a:t>
            </a:r>
            <a:endParaRPr kumimoji="0" sz="4400" kern="1200" cap="none" spc="0" normalizeH="0" baseline="0" noProof="0">
              <a:latin typeface="Candara" panose="020E0502030303020204"/>
              <a:ea typeface="+mn-ea"/>
              <a:cs typeface="Candara" panose="020E0502030303020204"/>
            </a:endParaRPr>
          </a:p>
          <a:p>
            <a:pPr marR="0" algn="ctr" defTabSz="914400" eaLnBrk="1" fontAlgn="auto" hangingPunct="1">
              <a:lnSpc>
                <a:spcPts val="50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sz="4400" kern="1200" cap="none" spc="0" normalizeH="0" baseline="0" noProof="0" dirty="0">
                <a:solidFill>
                  <a:srgbClr val="FFFFFF"/>
                </a:solidFill>
                <a:latin typeface="Candara" panose="020E0502030303020204"/>
                <a:ea typeface="+mn-ea"/>
                <a:cs typeface="Candara" panose="020E0502030303020204"/>
              </a:rPr>
              <a:t>connection</a:t>
            </a:r>
            <a:endParaRPr kumimoji="0" sz="4400" kern="1200" cap="none" spc="0" normalizeH="0" baseline="0" noProof="0">
              <a:latin typeface="Candara" panose="020E0502030303020204"/>
              <a:ea typeface="+mn-ea"/>
              <a:cs typeface="Candara" panose="020E0502030303020204"/>
            </a:endParaRPr>
          </a:p>
        </p:txBody>
      </p:sp>
      <p:grpSp>
        <p:nvGrpSpPr>
          <p:cNvPr id="10248" name="object 14"/>
          <p:cNvGrpSpPr/>
          <p:nvPr/>
        </p:nvGrpSpPr>
        <p:grpSpPr>
          <a:xfrm>
            <a:off x="3714750" y="4445000"/>
            <a:ext cx="5067300" cy="1949450"/>
            <a:chOff x="3715511" y="4445508"/>
            <a:chExt cx="5067300" cy="1949450"/>
          </a:xfrm>
        </p:grpSpPr>
        <p:sp>
          <p:nvSpPr>
            <p:cNvPr id="10256" name="object 15"/>
            <p:cNvSpPr/>
            <p:nvPr/>
          </p:nvSpPr>
          <p:spPr>
            <a:xfrm>
              <a:off x="3734561" y="4464558"/>
              <a:ext cx="5029200" cy="1911350"/>
            </a:xfrm>
            <a:custGeom>
              <a:avLst/>
              <a:gdLst/>
              <a:ahLst/>
              <a:cxnLst/>
              <a:pathLst>
                <a:path w="5029200" h="1911350">
                  <a:moveTo>
                    <a:pt x="4073652" y="0"/>
                  </a:moveTo>
                  <a:lnTo>
                    <a:pt x="4073652" y="238887"/>
                  </a:lnTo>
                  <a:lnTo>
                    <a:pt x="0" y="238887"/>
                  </a:lnTo>
                  <a:lnTo>
                    <a:pt x="0" y="1672209"/>
                  </a:lnTo>
                  <a:lnTo>
                    <a:pt x="4073652" y="1672209"/>
                  </a:lnTo>
                  <a:lnTo>
                    <a:pt x="4073652" y="1911096"/>
                  </a:lnTo>
                  <a:lnTo>
                    <a:pt x="5029199" y="955548"/>
                  </a:lnTo>
                  <a:lnTo>
                    <a:pt x="4073652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0257" name="object 16"/>
            <p:cNvSpPr/>
            <p:nvPr/>
          </p:nvSpPr>
          <p:spPr>
            <a:xfrm>
              <a:off x="3734561" y="4464558"/>
              <a:ext cx="5029200" cy="1911350"/>
            </a:xfrm>
            <a:custGeom>
              <a:avLst/>
              <a:gdLst/>
              <a:ahLst/>
              <a:cxnLst/>
              <a:pathLst>
                <a:path w="5029200" h="1911350">
                  <a:moveTo>
                    <a:pt x="0" y="238887"/>
                  </a:moveTo>
                  <a:lnTo>
                    <a:pt x="4073652" y="238887"/>
                  </a:lnTo>
                  <a:lnTo>
                    <a:pt x="4073652" y="0"/>
                  </a:lnTo>
                  <a:lnTo>
                    <a:pt x="5029199" y="955548"/>
                  </a:lnTo>
                  <a:lnTo>
                    <a:pt x="4073652" y="1911096"/>
                  </a:lnTo>
                  <a:lnTo>
                    <a:pt x="4073652" y="1672209"/>
                  </a:lnTo>
                  <a:lnTo>
                    <a:pt x="0" y="1672209"/>
                  </a:lnTo>
                  <a:lnTo>
                    <a:pt x="0" y="238887"/>
                  </a:lnTo>
                  <a:close/>
                </a:path>
              </a:pathLst>
            </a:custGeom>
            <a:noFill/>
            <a:ln w="38100" cap="flat" cmpd="sng">
              <a:solidFill>
                <a:srgbClr val="000000">
                  <a:alpha val="100000"/>
                </a:srgbClr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3730625" y="4656138"/>
            <a:ext cx="4008438" cy="1328738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p>
            <a:pPr marL="130175" indent="-117475" defTabSz="914400" eaLnBrk="1" hangingPunct="1">
              <a:spcBef>
                <a:spcPts val="215"/>
              </a:spcBef>
              <a:buSzPct val="93000"/>
              <a:buChar char="•"/>
              <a:tabLst>
                <a:tab pos="130175" algn="l"/>
              </a:tabLst>
            </a:pPr>
            <a:r>
              <a:rPr lang="zh-CN" altLang="x-none" sz="1400">
                <a:latin typeface="Candara" panose="020E0502030303020204" pitchFamily="34" charset="0"/>
                <a:cs typeface="Candara" panose="020E0502030303020204" pitchFamily="34" charset="0"/>
              </a:rPr>
              <a:t>An association between a client and a server</a:t>
            </a:r>
            <a:endParaRPr lang="zh-CN" altLang="x-none" sz="1400" dirty="0">
              <a:latin typeface="Candara" panose="020E0502030303020204" pitchFamily="34" charset="0"/>
              <a:cs typeface="Candara" panose="020E0502030303020204" pitchFamily="34" charset="0"/>
            </a:endParaRPr>
          </a:p>
          <a:p>
            <a:pPr marL="130175" indent="-117475" defTabSz="914400" eaLnBrk="1" hangingPunct="1">
              <a:spcBef>
                <a:spcPts val="115"/>
              </a:spcBef>
              <a:buSzPct val="93000"/>
              <a:buChar char="•"/>
              <a:tabLst>
                <a:tab pos="130175" algn="l"/>
              </a:tabLst>
            </a:pPr>
            <a:r>
              <a:rPr lang="zh-CN" altLang="x-none" sz="1400">
                <a:latin typeface="Candara" panose="020E0502030303020204" pitchFamily="34" charset="0"/>
                <a:cs typeface="Candara" panose="020E0502030303020204" pitchFamily="34" charset="0"/>
              </a:rPr>
              <a:t>Created by the Handshake Protocol</a:t>
            </a:r>
            <a:endParaRPr lang="zh-CN" altLang="x-none" sz="1400" dirty="0">
              <a:latin typeface="Candara" panose="020E0502030303020204" pitchFamily="34" charset="0"/>
              <a:cs typeface="Candara" panose="020E0502030303020204" pitchFamily="34" charset="0"/>
            </a:endParaRPr>
          </a:p>
          <a:p>
            <a:pPr marL="130175" indent="-117475" defTabSz="914400" eaLnBrk="1" hangingPunct="1">
              <a:lnSpc>
                <a:spcPts val="1540"/>
              </a:lnSpc>
              <a:spcBef>
                <a:spcPts val="290"/>
              </a:spcBef>
              <a:buSzPct val="93000"/>
              <a:buChar char="•"/>
              <a:tabLst>
                <a:tab pos="130175" algn="l"/>
              </a:tabLst>
            </a:pPr>
            <a:r>
              <a:rPr lang="zh-CN" altLang="x-none" sz="1400">
                <a:latin typeface="Candara" panose="020E0502030303020204" pitchFamily="34" charset="0"/>
                <a:cs typeface="Candara" panose="020E0502030303020204" pitchFamily="34" charset="0"/>
              </a:rPr>
              <a:t>Define a set of cryptographic security parameters  which can be shared among multiple connections</a:t>
            </a:r>
            <a:endParaRPr lang="zh-CN" altLang="x-none" sz="1400" dirty="0">
              <a:latin typeface="Candara" panose="020E0502030303020204" pitchFamily="34" charset="0"/>
              <a:cs typeface="Candara" panose="020E0502030303020204" pitchFamily="34" charset="0"/>
            </a:endParaRPr>
          </a:p>
          <a:p>
            <a:pPr marL="130175" indent="-117475" defTabSz="914400" eaLnBrk="1" hangingPunct="1">
              <a:lnSpc>
                <a:spcPts val="1540"/>
              </a:lnSpc>
              <a:spcBef>
                <a:spcPts val="250"/>
              </a:spcBef>
              <a:buSzPct val="93000"/>
              <a:buChar char="•"/>
              <a:tabLst>
                <a:tab pos="130175" algn="l"/>
              </a:tabLst>
            </a:pPr>
            <a:r>
              <a:rPr lang="zh-CN" altLang="x-none" sz="1400">
                <a:latin typeface="Candara" panose="020E0502030303020204" pitchFamily="34" charset="0"/>
                <a:cs typeface="Candara" panose="020E0502030303020204" pitchFamily="34" charset="0"/>
              </a:rPr>
              <a:t>Are used to avoid the expensive negotiation of new  security parameters for each connection</a:t>
            </a:r>
            <a:endParaRPr lang="zh-CN" altLang="x-none" sz="1400" dirty="0">
              <a:latin typeface="Candara" panose="020E0502030303020204" pitchFamily="34" charset="0"/>
              <a:ea typeface="Candara" panose="020E0502030303020204" pitchFamily="34" charset="0"/>
            </a:endParaRPr>
          </a:p>
        </p:txBody>
      </p:sp>
      <p:grpSp>
        <p:nvGrpSpPr>
          <p:cNvPr id="10250" name="object 18"/>
          <p:cNvGrpSpPr/>
          <p:nvPr/>
        </p:nvGrpSpPr>
        <p:grpSpPr>
          <a:xfrm>
            <a:off x="376238" y="4459288"/>
            <a:ext cx="3362325" cy="1920875"/>
            <a:chOff x="376237" y="4459033"/>
            <a:chExt cx="3362325" cy="1920875"/>
          </a:xfrm>
        </p:grpSpPr>
        <p:pic>
          <p:nvPicPr>
            <p:cNvPr id="10252" name="object 1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1000" y="4463796"/>
              <a:ext cx="3352800" cy="1911096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10253" name="object 20"/>
            <p:cNvSpPr/>
            <p:nvPr/>
          </p:nvSpPr>
          <p:spPr>
            <a:xfrm>
              <a:off x="381000" y="4463796"/>
              <a:ext cx="3352800" cy="1911350"/>
            </a:xfrm>
            <a:custGeom>
              <a:avLst/>
              <a:gdLst/>
              <a:ahLst/>
              <a:cxnLst/>
              <a:pathLst>
                <a:path w="3352800" h="1911350">
                  <a:moveTo>
                    <a:pt x="0" y="318515"/>
                  </a:moveTo>
                  <a:lnTo>
                    <a:pt x="3453" y="271451"/>
                  </a:lnTo>
                  <a:lnTo>
                    <a:pt x="13486" y="226530"/>
                  </a:lnTo>
                  <a:lnTo>
                    <a:pt x="29604" y="184244"/>
                  </a:lnTo>
                  <a:lnTo>
                    <a:pt x="51316" y="145088"/>
                  </a:lnTo>
                  <a:lnTo>
                    <a:pt x="78129" y="109552"/>
                  </a:lnTo>
                  <a:lnTo>
                    <a:pt x="109549" y="78132"/>
                  </a:lnTo>
                  <a:lnTo>
                    <a:pt x="145085" y="51319"/>
                  </a:lnTo>
                  <a:lnTo>
                    <a:pt x="184244" y="29606"/>
                  </a:lnTo>
                  <a:lnTo>
                    <a:pt x="226532" y="13486"/>
                  </a:lnTo>
                  <a:lnTo>
                    <a:pt x="271458" y="3453"/>
                  </a:lnTo>
                  <a:lnTo>
                    <a:pt x="318528" y="0"/>
                  </a:lnTo>
                  <a:lnTo>
                    <a:pt x="3034284" y="0"/>
                  </a:lnTo>
                </a:path>
                <a:path w="3352800" h="1911350">
                  <a:moveTo>
                    <a:pt x="318528" y="1911095"/>
                  </a:moveTo>
                  <a:lnTo>
                    <a:pt x="271458" y="1907642"/>
                  </a:lnTo>
                  <a:lnTo>
                    <a:pt x="226532" y="1897609"/>
                  </a:lnTo>
                  <a:lnTo>
                    <a:pt x="184244" y="1881491"/>
                  </a:lnTo>
                  <a:lnTo>
                    <a:pt x="145085" y="1859779"/>
                  </a:lnTo>
                  <a:lnTo>
                    <a:pt x="109549" y="1832966"/>
                  </a:lnTo>
                  <a:lnTo>
                    <a:pt x="78129" y="1801546"/>
                  </a:lnTo>
                  <a:lnTo>
                    <a:pt x="51316" y="1766010"/>
                  </a:lnTo>
                  <a:lnTo>
                    <a:pt x="29604" y="1726851"/>
                  </a:lnTo>
                  <a:lnTo>
                    <a:pt x="13486" y="1684563"/>
                  </a:lnTo>
                  <a:lnTo>
                    <a:pt x="3453" y="1639637"/>
                  </a:lnTo>
                  <a:lnTo>
                    <a:pt x="0" y="1592567"/>
                  </a:lnTo>
                  <a:lnTo>
                    <a:pt x="0" y="318515"/>
                  </a:lnTo>
                </a:path>
                <a:path w="3352800" h="1911350">
                  <a:moveTo>
                    <a:pt x="3034284" y="0"/>
                  </a:moveTo>
                  <a:lnTo>
                    <a:pt x="3081348" y="3453"/>
                  </a:lnTo>
                  <a:lnTo>
                    <a:pt x="3126269" y="13486"/>
                  </a:lnTo>
                  <a:lnTo>
                    <a:pt x="3168555" y="29606"/>
                  </a:lnTo>
                  <a:lnTo>
                    <a:pt x="3207711" y="51319"/>
                  </a:lnTo>
                  <a:lnTo>
                    <a:pt x="3243247" y="78132"/>
                  </a:lnTo>
                  <a:lnTo>
                    <a:pt x="3274667" y="109552"/>
                  </a:lnTo>
                  <a:lnTo>
                    <a:pt x="3301480" y="145088"/>
                  </a:lnTo>
                  <a:lnTo>
                    <a:pt x="3323193" y="184244"/>
                  </a:lnTo>
                  <a:lnTo>
                    <a:pt x="3339313" y="226530"/>
                  </a:lnTo>
                  <a:lnTo>
                    <a:pt x="3349346" y="271451"/>
                  </a:lnTo>
                  <a:lnTo>
                    <a:pt x="3352800" y="318515"/>
                  </a:lnTo>
                  <a:lnTo>
                    <a:pt x="3352800" y="1592567"/>
                  </a:lnTo>
                  <a:lnTo>
                    <a:pt x="3349346" y="1639637"/>
                  </a:lnTo>
                  <a:lnTo>
                    <a:pt x="3339313" y="1684563"/>
                  </a:lnTo>
                  <a:lnTo>
                    <a:pt x="3323193" y="1726851"/>
                  </a:lnTo>
                  <a:lnTo>
                    <a:pt x="3301480" y="1766010"/>
                  </a:lnTo>
                  <a:lnTo>
                    <a:pt x="3274667" y="1801546"/>
                  </a:lnTo>
                  <a:lnTo>
                    <a:pt x="3243247" y="1832966"/>
                  </a:lnTo>
                  <a:lnTo>
                    <a:pt x="3207711" y="1859779"/>
                  </a:lnTo>
                  <a:lnTo>
                    <a:pt x="3168555" y="1881491"/>
                  </a:lnTo>
                  <a:lnTo>
                    <a:pt x="3126269" y="1897609"/>
                  </a:lnTo>
                  <a:lnTo>
                    <a:pt x="3081348" y="1907642"/>
                  </a:lnTo>
                  <a:lnTo>
                    <a:pt x="3034284" y="1911095"/>
                  </a:lnTo>
                </a:path>
              </a:pathLst>
            </a:custGeom>
            <a:noFill/>
            <a:ln w="9525" cap="flat" cmpd="sng">
              <a:solidFill>
                <a:srgbClr val="000000">
                  <a:alpha val="100000"/>
                </a:srgbClr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pic>
          <p:nvPicPr>
            <p:cNvPr id="10254" name="object 2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1000" y="4463796"/>
              <a:ext cx="3352800" cy="1911096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10255" name="object 22"/>
            <p:cNvSpPr/>
            <p:nvPr/>
          </p:nvSpPr>
          <p:spPr>
            <a:xfrm>
              <a:off x="381000" y="4463796"/>
              <a:ext cx="3352800" cy="1911350"/>
            </a:xfrm>
            <a:custGeom>
              <a:avLst/>
              <a:gdLst/>
              <a:ahLst/>
              <a:cxnLst/>
              <a:pathLst>
                <a:path w="3352800" h="1911350">
                  <a:moveTo>
                    <a:pt x="0" y="318515"/>
                  </a:moveTo>
                  <a:lnTo>
                    <a:pt x="3453" y="271451"/>
                  </a:lnTo>
                  <a:lnTo>
                    <a:pt x="13486" y="226530"/>
                  </a:lnTo>
                  <a:lnTo>
                    <a:pt x="29604" y="184244"/>
                  </a:lnTo>
                  <a:lnTo>
                    <a:pt x="51316" y="145088"/>
                  </a:lnTo>
                  <a:lnTo>
                    <a:pt x="78129" y="109552"/>
                  </a:lnTo>
                  <a:lnTo>
                    <a:pt x="109549" y="78132"/>
                  </a:lnTo>
                  <a:lnTo>
                    <a:pt x="145085" y="51319"/>
                  </a:lnTo>
                  <a:lnTo>
                    <a:pt x="184244" y="29606"/>
                  </a:lnTo>
                  <a:lnTo>
                    <a:pt x="226532" y="13486"/>
                  </a:lnTo>
                  <a:lnTo>
                    <a:pt x="271458" y="3453"/>
                  </a:lnTo>
                  <a:lnTo>
                    <a:pt x="318528" y="0"/>
                  </a:lnTo>
                  <a:lnTo>
                    <a:pt x="3034284" y="0"/>
                  </a:lnTo>
                  <a:lnTo>
                    <a:pt x="3081348" y="3453"/>
                  </a:lnTo>
                  <a:lnTo>
                    <a:pt x="3126269" y="13486"/>
                  </a:lnTo>
                  <a:lnTo>
                    <a:pt x="3168555" y="29606"/>
                  </a:lnTo>
                  <a:lnTo>
                    <a:pt x="3207711" y="51319"/>
                  </a:lnTo>
                  <a:lnTo>
                    <a:pt x="3243247" y="78132"/>
                  </a:lnTo>
                  <a:lnTo>
                    <a:pt x="3274667" y="109552"/>
                  </a:lnTo>
                  <a:lnTo>
                    <a:pt x="3301480" y="145088"/>
                  </a:lnTo>
                  <a:lnTo>
                    <a:pt x="3323193" y="184244"/>
                  </a:lnTo>
                  <a:lnTo>
                    <a:pt x="3339313" y="226530"/>
                  </a:lnTo>
                  <a:lnTo>
                    <a:pt x="3349346" y="271451"/>
                  </a:lnTo>
                  <a:lnTo>
                    <a:pt x="3352800" y="318515"/>
                  </a:lnTo>
                  <a:lnTo>
                    <a:pt x="3352800" y="1592567"/>
                  </a:lnTo>
                  <a:lnTo>
                    <a:pt x="3349346" y="1639637"/>
                  </a:lnTo>
                  <a:lnTo>
                    <a:pt x="3339313" y="1684563"/>
                  </a:lnTo>
                  <a:lnTo>
                    <a:pt x="3323193" y="1726851"/>
                  </a:lnTo>
                  <a:lnTo>
                    <a:pt x="3301480" y="1766010"/>
                  </a:lnTo>
                  <a:lnTo>
                    <a:pt x="3274667" y="1801546"/>
                  </a:lnTo>
                  <a:lnTo>
                    <a:pt x="3243247" y="1832966"/>
                  </a:lnTo>
                  <a:lnTo>
                    <a:pt x="3207711" y="1859779"/>
                  </a:lnTo>
                  <a:lnTo>
                    <a:pt x="3168555" y="1881491"/>
                  </a:lnTo>
                  <a:lnTo>
                    <a:pt x="3126269" y="1897609"/>
                  </a:lnTo>
                  <a:lnTo>
                    <a:pt x="3081348" y="1907642"/>
                  </a:lnTo>
                  <a:lnTo>
                    <a:pt x="3034284" y="1911095"/>
                  </a:lnTo>
                  <a:lnTo>
                    <a:pt x="318528" y="1911095"/>
                  </a:lnTo>
                  <a:lnTo>
                    <a:pt x="271458" y="1907642"/>
                  </a:lnTo>
                  <a:lnTo>
                    <a:pt x="226532" y="1897609"/>
                  </a:lnTo>
                  <a:lnTo>
                    <a:pt x="184244" y="1881491"/>
                  </a:lnTo>
                  <a:lnTo>
                    <a:pt x="145085" y="1859779"/>
                  </a:lnTo>
                  <a:lnTo>
                    <a:pt x="109549" y="1832966"/>
                  </a:lnTo>
                  <a:lnTo>
                    <a:pt x="78129" y="1801546"/>
                  </a:lnTo>
                  <a:lnTo>
                    <a:pt x="51316" y="1766010"/>
                  </a:lnTo>
                  <a:lnTo>
                    <a:pt x="29604" y="1726851"/>
                  </a:lnTo>
                  <a:lnTo>
                    <a:pt x="13486" y="1684563"/>
                  </a:lnTo>
                  <a:lnTo>
                    <a:pt x="3453" y="1639637"/>
                  </a:lnTo>
                  <a:lnTo>
                    <a:pt x="0" y="1592567"/>
                  </a:lnTo>
                  <a:lnTo>
                    <a:pt x="0" y="318515"/>
                  </a:lnTo>
                  <a:close/>
                </a:path>
              </a:pathLst>
            </a:custGeom>
            <a:noFill/>
            <a:ln w="9525" cap="flat" cmpd="sng">
              <a:solidFill>
                <a:srgbClr val="000000">
                  <a:alpha val="100000"/>
                </a:srgbClr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698500" y="5005388"/>
            <a:ext cx="2717800" cy="696913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0" defTabSz="914400" eaLnBrk="1" fontAlgn="auto" hangingPunct="1"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sz="4400" kern="1200" cap="none" spc="-5" normalizeH="0" baseline="0" noProof="0" dirty="0">
                <a:solidFill>
                  <a:srgbClr val="FFFFFF"/>
                </a:solidFill>
                <a:latin typeface="Candara" panose="020E0502030303020204"/>
                <a:ea typeface="+mn-ea"/>
                <a:cs typeface="Candara" panose="020E0502030303020204"/>
              </a:rPr>
              <a:t>TLS</a:t>
            </a:r>
            <a:r>
              <a:rPr kumimoji="0" sz="4400" kern="1200" cap="none" spc="-75" normalizeH="0" baseline="0" noProof="0" dirty="0">
                <a:solidFill>
                  <a:srgbClr val="FFFFFF"/>
                </a:solidFill>
                <a:latin typeface="Candara" panose="020E0502030303020204"/>
                <a:ea typeface="+mn-ea"/>
                <a:cs typeface="Candara" panose="020E0502030303020204"/>
              </a:rPr>
              <a:t> </a:t>
            </a:r>
            <a:r>
              <a:rPr kumimoji="0" sz="4400" kern="1200" cap="none" spc="0" normalizeH="0" baseline="0" noProof="0" dirty="0">
                <a:solidFill>
                  <a:srgbClr val="FFFFFF"/>
                </a:solidFill>
                <a:latin typeface="Candara" panose="020E0502030303020204"/>
                <a:ea typeface="+mn-ea"/>
                <a:cs typeface="Candara" panose="020E0502030303020204"/>
              </a:rPr>
              <a:t>session</a:t>
            </a:r>
            <a:endParaRPr kumimoji="0" sz="4400" kern="1200" cap="none" spc="0" normalizeH="0" baseline="0" noProof="0">
              <a:latin typeface="Candara" panose="020E0502030303020204"/>
              <a:ea typeface="+mn-ea"/>
              <a:cs typeface="Candara" panose="020E0502030303020204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1266" name="object 2"/>
          <p:cNvGrpSpPr/>
          <p:nvPr/>
        </p:nvGrpSpPr>
        <p:grpSpPr>
          <a:xfrm>
            <a:off x="0" y="1373188"/>
            <a:ext cx="9144000" cy="5484812"/>
            <a:chOff x="0" y="1373124"/>
            <a:chExt cx="9144000" cy="5485130"/>
          </a:xfrm>
        </p:grpSpPr>
        <p:sp>
          <p:nvSpPr>
            <p:cNvPr id="11301" name="object 3"/>
            <p:cNvSpPr/>
            <p:nvPr/>
          </p:nvSpPr>
          <p:spPr>
            <a:xfrm>
              <a:off x="155448" y="1600200"/>
              <a:ext cx="1385570" cy="4930140"/>
            </a:xfrm>
            <a:custGeom>
              <a:avLst/>
              <a:gdLst/>
              <a:ahLst/>
              <a:cxnLst/>
              <a:pathLst>
                <a:path w="1385570" h="4930140">
                  <a:moveTo>
                    <a:pt x="1246759" y="0"/>
                  </a:moveTo>
                  <a:lnTo>
                    <a:pt x="138531" y="0"/>
                  </a:lnTo>
                  <a:lnTo>
                    <a:pt x="94746" y="7058"/>
                  </a:lnTo>
                  <a:lnTo>
                    <a:pt x="56718" y="26716"/>
                  </a:lnTo>
                  <a:lnTo>
                    <a:pt x="26729" y="56701"/>
                  </a:lnTo>
                  <a:lnTo>
                    <a:pt x="7062" y="94739"/>
                  </a:lnTo>
                  <a:lnTo>
                    <a:pt x="0" y="138557"/>
                  </a:lnTo>
                  <a:lnTo>
                    <a:pt x="0" y="4791608"/>
                  </a:lnTo>
                  <a:lnTo>
                    <a:pt x="7062" y="4835393"/>
                  </a:lnTo>
                  <a:lnTo>
                    <a:pt x="26729" y="4873421"/>
                  </a:lnTo>
                  <a:lnTo>
                    <a:pt x="56718" y="4903410"/>
                  </a:lnTo>
                  <a:lnTo>
                    <a:pt x="94746" y="4923077"/>
                  </a:lnTo>
                  <a:lnTo>
                    <a:pt x="138531" y="4930140"/>
                  </a:lnTo>
                  <a:lnTo>
                    <a:pt x="1246759" y="4930140"/>
                  </a:lnTo>
                  <a:lnTo>
                    <a:pt x="1290576" y="4923077"/>
                  </a:lnTo>
                  <a:lnTo>
                    <a:pt x="1328614" y="4903410"/>
                  </a:lnTo>
                  <a:lnTo>
                    <a:pt x="1358599" y="4873421"/>
                  </a:lnTo>
                  <a:lnTo>
                    <a:pt x="1378257" y="4835393"/>
                  </a:lnTo>
                  <a:lnTo>
                    <a:pt x="1385316" y="4791608"/>
                  </a:lnTo>
                  <a:lnTo>
                    <a:pt x="1385316" y="138557"/>
                  </a:lnTo>
                  <a:lnTo>
                    <a:pt x="1378257" y="94739"/>
                  </a:lnTo>
                  <a:lnTo>
                    <a:pt x="1358599" y="56701"/>
                  </a:lnTo>
                  <a:lnTo>
                    <a:pt x="1328614" y="26716"/>
                  </a:lnTo>
                  <a:lnTo>
                    <a:pt x="1290576" y="7058"/>
                  </a:lnTo>
                  <a:lnTo>
                    <a:pt x="1246759" y="0"/>
                  </a:lnTo>
                  <a:close/>
                </a:path>
              </a:pathLst>
            </a:custGeom>
            <a:solidFill>
              <a:srgbClr val="DBD4ED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1302" name="object 4"/>
            <p:cNvSpPr/>
            <p:nvPr/>
          </p:nvSpPr>
          <p:spPr>
            <a:xfrm>
              <a:off x="155448" y="1600200"/>
              <a:ext cx="1385570" cy="4930140"/>
            </a:xfrm>
            <a:custGeom>
              <a:avLst/>
              <a:gdLst/>
              <a:ahLst/>
              <a:cxnLst/>
              <a:pathLst>
                <a:path w="1385570" h="4930140">
                  <a:moveTo>
                    <a:pt x="0" y="138557"/>
                  </a:moveTo>
                  <a:lnTo>
                    <a:pt x="7062" y="94739"/>
                  </a:lnTo>
                  <a:lnTo>
                    <a:pt x="26729" y="56701"/>
                  </a:lnTo>
                  <a:lnTo>
                    <a:pt x="56718" y="26716"/>
                  </a:lnTo>
                  <a:lnTo>
                    <a:pt x="94746" y="7058"/>
                  </a:lnTo>
                  <a:lnTo>
                    <a:pt x="138531" y="0"/>
                  </a:lnTo>
                  <a:lnTo>
                    <a:pt x="1246759" y="0"/>
                  </a:lnTo>
                  <a:lnTo>
                    <a:pt x="1290576" y="7058"/>
                  </a:lnTo>
                  <a:lnTo>
                    <a:pt x="1328614" y="26716"/>
                  </a:lnTo>
                  <a:lnTo>
                    <a:pt x="1358599" y="56701"/>
                  </a:lnTo>
                  <a:lnTo>
                    <a:pt x="1378257" y="94739"/>
                  </a:lnTo>
                  <a:lnTo>
                    <a:pt x="1385316" y="138557"/>
                  </a:lnTo>
                  <a:lnTo>
                    <a:pt x="1385316" y="4791608"/>
                  </a:lnTo>
                  <a:lnTo>
                    <a:pt x="1378257" y="4835393"/>
                  </a:lnTo>
                  <a:lnTo>
                    <a:pt x="1358599" y="4873421"/>
                  </a:lnTo>
                  <a:lnTo>
                    <a:pt x="1328614" y="4903410"/>
                  </a:lnTo>
                  <a:lnTo>
                    <a:pt x="1290576" y="4923077"/>
                  </a:lnTo>
                  <a:lnTo>
                    <a:pt x="1246759" y="4930140"/>
                  </a:lnTo>
                  <a:lnTo>
                    <a:pt x="138531" y="4930140"/>
                  </a:lnTo>
                  <a:lnTo>
                    <a:pt x="94746" y="4923077"/>
                  </a:lnTo>
                  <a:lnTo>
                    <a:pt x="56718" y="4903410"/>
                  </a:lnTo>
                  <a:lnTo>
                    <a:pt x="26729" y="4873421"/>
                  </a:lnTo>
                  <a:lnTo>
                    <a:pt x="7062" y="4835393"/>
                  </a:lnTo>
                  <a:lnTo>
                    <a:pt x="0" y="4791608"/>
                  </a:lnTo>
                  <a:lnTo>
                    <a:pt x="0" y="138557"/>
                  </a:lnTo>
                  <a:close/>
                </a:path>
              </a:pathLst>
            </a:custGeom>
            <a:noFill/>
            <a:ln w="9525" cap="flat" cmpd="sng">
              <a:solidFill>
                <a:srgbClr val="7A60C5">
                  <a:alpha val="100000"/>
                </a:srgbClr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57175" y="587375"/>
            <a:ext cx="8780463" cy="484188"/>
          </a:xfr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sz="3000" b="0" i="0" u="none" strike="noStrike" kern="0" cap="none" spc="0" normalizeH="0" baseline="0" noProof="0" dirty="0">
                <a:ln>
                  <a:noFill/>
                </a:ln>
                <a:solidFill>
                  <a:srgbClr val="2E1F57"/>
                </a:solidFill>
                <a:effectLst/>
                <a:uLnTx/>
                <a:uFillTx/>
                <a:latin typeface="Candara" panose="020E0502030303020204"/>
                <a:ea typeface="+mj-ea"/>
                <a:cs typeface="Candara" panose="020E0502030303020204"/>
              </a:rPr>
              <a:t>A</a:t>
            </a:r>
            <a:r>
              <a:rPr kumimoji="0" sz="3000" b="0" i="0" u="none" strike="noStrike" kern="0" cap="none" spc="-10" normalizeH="0" baseline="0" noProof="0" dirty="0">
                <a:ln>
                  <a:noFill/>
                </a:ln>
                <a:solidFill>
                  <a:srgbClr val="2E1F57"/>
                </a:solidFill>
                <a:effectLst/>
                <a:uLnTx/>
                <a:uFillTx/>
                <a:latin typeface="Candara" panose="020E0502030303020204"/>
                <a:ea typeface="+mj-ea"/>
                <a:cs typeface="Candara" panose="020E0502030303020204"/>
              </a:rPr>
              <a:t> </a:t>
            </a:r>
            <a:r>
              <a:rPr kumimoji="0" sz="3000" b="0" i="0" u="none" strike="noStrike" kern="0" cap="none" spc="-5" normalizeH="0" baseline="0" noProof="0" dirty="0">
                <a:ln>
                  <a:noFill/>
                </a:ln>
                <a:solidFill>
                  <a:srgbClr val="2E1F57"/>
                </a:solidFill>
                <a:effectLst/>
                <a:uLnTx/>
                <a:uFillTx/>
                <a:latin typeface="Candara" panose="020E0502030303020204"/>
                <a:ea typeface="+mj-ea"/>
                <a:cs typeface="Candara" panose="020E0502030303020204"/>
              </a:rPr>
              <a:t>session</a:t>
            </a:r>
            <a:r>
              <a:rPr kumimoji="0" sz="3000" b="0" i="0" u="none" strike="noStrike" kern="0" cap="none" spc="0" normalizeH="0" baseline="0" noProof="0" dirty="0">
                <a:ln>
                  <a:noFill/>
                </a:ln>
                <a:solidFill>
                  <a:srgbClr val="2E1F57"/>
                </a:solidFill>
                <a:effectLst/>
                <a:uLnTx/>
                <a:uFillTx/>
                <a:latin typeface="Candara" panose="020E0502030303020204"/>
                <a:ea typeface="+mj-ea"/>
                <a:cs typeface="Candara" panose="020E0502030303020204"/>
              </a:rPr>
              <a:t> state</a:t>
            </a:r>
            <a:r>
              <a:rPr kumimoji="0" sz="3000" b="0" i="0" u="none" strike="noStrike" kern="0" cap="none" spc="-5" normalizeH="0" baseline="0" noProof="0" dirty="0">
                <a:ln>
                  <a:noFill/>
                </a:ln>
                <a:solidFill>
                  <a:srgbClr val="2E1F57"/>
                </a:solidFill>
                <a:effectLst/>
                <a:uLnTx/>
                <a:uFillTx/>
                <a:latin typeface="Candara" panose="020E0502030303020204"/>
                <a:ea typeface="+mj-ea"/>
                <a:cs typeface="Candara" panose="020E0502030303020204"/>
              </a:rPr>
              <a:t> </a:t>
            </a:r>
            <a:r>
              <a:rPr kumimoji="0" sz="3000" b="0" i="0" u="none" strike="noStrike" kern="0" cap="none" spc="-10" normalizeH="0" baseline="0" noProof="0" dirty="0">
                <a:ln>
                  <a:noFill/>
                </a:ln>
                <a:solidFill>
                  <a:srgbClr val="2E1F57"/>
                </a:solidFill>
                <a:effectLst/>
                <a:uLnTx/>
                <a:uFillTx/>
                <a:latin typeface="Candara" panose="020E0502030303020204"/>
                <a:ea typeface="+mj-ea"/>
                <a:cs typeface="Candara" panose="020E0502030303020204"/>
              </a:rPr>
              <a:t>is</a:t>
            </a:r>
            <a:r>
              <a:rPr kumimoji="0" sz="3000" b="0" i="0" u="none" strike="noStrike" kern="0" cap="none" spc="5" normalizeH="0" baseline="0" noProof="0" dirty="0">
                <a:ln>
                  <a:noFill/>
                </a:ln>
                <a:solidFill>
                  <a:srgbClr val="2E1F57"/>
                </a:solidFill>
                <a:effectLst/>
                <a:uLnTx/>
                <a:uFillTx/>
                <a:latin typeface="Candara" panose="020E0502030303020204"/>
                <a:ea typeface="+mj-ea"/>
                <a:cs typeface="Candara" panose="020E0502030303020204"/>
              </a:rPr>
              <a:t> </a:t>
            </a:r>
            <a:r>
              <a:rPr kumimoji="0" sz="3000" b="0" i="0" u="none" strike="noStrike" kern="0" cap="none" spc="-5" normalizeH="0" baseline="0" noProof="0" dirty="0">
                <a:ln>
                  <a:noFill/>
                </a:ln>
                <a:solidFill>
                  <a:srgbClr val="2E1F57"/>
                </a:solidFill>
                <a:effectLst/>
                <a:uLnTx/>
                <a:uFillTx/>
                <a:latin typeface="Candara" panose="020E0502030303020204"/>
                <a:ea typeface="+mj-ea"/>
                <a:cs typeface="Candara" panose="020E0502030303020204"/>
              </a:rPr>
              <a:t>defined</a:t>
            </a:r>
            <a:r>
              <a:rPr kumimoji="0" sz="3000" b="0" i="0" u="none" strike="noStrike" kern="0" cap="none" spc="-20" normalizeH="0" baseline="0" noProof="0" dirty="0">
                <a:ln>
                  <a:noFill/>
                </a:ln>
                <a:solidFill>
                  <a:srgbClr val="2E1F57"/>
                </a:solidFill>
                <a:effectLst/>
                <a:uLnTx/>
                <a:uFillTx/>
                <a:latin typeface="Candara" panose="020E0502030303020204"/>
                <a:ea typeface="+mj-ea"/>
                <a:cs typeface="Candara" panose="020E0502030303020204"/>
              </a:rPr>
              <a:t> </a:t>
            </a:r>
            <a:r>
              <a:rPr kumimoji="0" sz="3000" b="0" i="0" u="none" strike="noStrike" kern="0" cap="none" spc="0" normalizeH="0" baseline="0" noProof="0" dirty="0">
                <a:ln>
                  <a:noFill/>
                </a:ln>
                <a:solidFill>
                  <a:srgbClr val="2E1F57"/>
                </a:solidFill>
                <a:effectLst/>
                <a:uLnTx/>
                <a:uFillTx/>
                <a:latin typeface="Candara" panose="020E0502030303020204"/>
                <a:ea typeface="+mj-ea"/>
                <a:cs typeface="Candara" panose="020E0502030303020204"/>
              </a:rPr>
              <a:t>by </a:t>
            </a:r>
            <a:r>
              <a:rPr kumimoji="0" sz="3000" b="0" i="0" u="none" strike="noStrike" kern="0" cap="none" spc="-5" normalizeH="0" baseline="0" noProof="0" dirty="0">
                <a:ln>
                  <a:noFill/>
                </a:ln>
                <a:solidFill>
                  <a:srgbClr val="2E1F57"/>
                </a:solidFill>
                <a:effectLst/>
                <a:uLnTx/>
                <a:uFillTx/>
                <a:latin typeface="Candara" panose="020E0502030303020204"/>
                <a:ea typeface="+mj-ea"/>
                <a:cs typeface="Candara" panose="020E0502030303020204"/>
              </a:rPr>
              <a:t>the </a:t>
            </a:r>
            <a:r>
              <a:rPr kumimoji="0" sz="3000" b="0" i="0" u="none" strike="noStrike" kern="0" cap="none" spc="0" normalizeH="0" baseline="0" noProof="0" dirty="0">
                <a:ln>
                  <a:noFill/>
                </a:ln>
                <a:solidFill>
                  <a:srgbClr val="2E1F57"/>
                </a:solidFill>
                <a:effectLst/>
                <a:uLnTx/>
                <a:uFillTx/>
                <a:latin typeface="Candara" panose="020E0502030303020204"/>
                <a:ea typeface="+mj-ea"/>
                <a:cs typeface="Candara" panose="020E0502030303020204"/>
              </a:rPr>
              <a:t>following</a:t>
            </a:r>
            <a:r>
              <a:rPr kumimoji="0" sz="3000" b="0" i="0" u="none" strike="noStrike" kern="0" cap="none" spc="-25" normalizeH="0" baseline="0" noProof="0" dirty="0">
                <a:ln>
                  <a:noFill/>
                </a:ln>
                <a:solidFill>
                  <a:srgbClr val="2E1F57"/>
                </a:solidFill>
                <a:effectLst/>
                <a:uLnTx/>
                <a:uFillTx/>
                <a:latin typeface="Candara" panose="020E0502030303020204"/>
                <a:ea typeface="+mj-ea"/>
                <a:cs typeface="Candara" panose="020E0502030303020204"/>
              </a:rPr>
              <a:t> </a:t>
            </a:r>
            <a:r>
              <a:rPr kumimoji="0" sz="3000" b="0" i="0" u="none" strike="noStrike" kern="0" cap="none" spc="0" normalizeH="0" baseline="0" noProof="0" dirty="0">
                <a:ln>
                  <a:noFill/>
                </a:ln>
                <a:solidFill>
                  <a:srgbClr val="2E1F57"/>
                </a:solidFill>
                <a:effectLst/>
                <a:uLnTx/>
                <a:uFillTx/>
                <a:latin typeface="Candara" panose="020E0502030303020204"/>
                <a:ea typeface="+mj-ea"/>
                <a:cs typeface="Candara" panose="020E0502030303020204"/>
              </a:rPr>
              <a:t>parameters:</a:t>
            </a: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2E1F57"/>
              </a:solidFill>
              <a:effectLst/>
              <a:uLnTx/>
              <a:uFillTx/>
              <a:latin typeface="Candara" panose="020E0502030303020204"/>
              <a:ea typeface="+mj-ea"/>
              <a:cs typeface="Candara" panose="020E05020303030202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20688" y="2017713"/>
            <a:ext cx="854075" cy="603250"/>
          </a:xfrm>
          <a:prstGeom prst="rect">
            <a:avLst/>
          </a:prstGeom>
        </p:spPr>
        <p:txBody>
          <a:bodyPr vert="horz" wrap="square" lIns="0" tIns="42545" rIns="0" bIns="0" rtlCol="0">
            <a:spAutoFit/>
          </a:bodyPr>
          <a:lstStyle/>
          <a:p>
            <a:pPr marL="82550" marR="0" defTabSz="914400" eaLnBrk="1" fontAlgn="auto" hangingPunct="1">
              <a:spcBef>
                <a:spcPts val="335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sz="1700" kern="1200" cap="none" spc="-5" normalizeH="0" baseline="0" noProof="0" dirty="0">
                <a:latin typeface="Candara" panose="020E0502030303020204"/>
                <a:ea typeface="+mn-ea"/>
                <a:cs typeface="Candara" panose="020E0502030303020204"/>
              </a:rPr>
              <a:t>Session</a:t>
            </a:r>
            <a:endParaRPr kumimoji="0" sz="1700" kern="1200" cap="none" spc="0" normalizeH="0" baseline="0" noProof="0">
              <a:latin typeface="Candara" panose="020E0502030303020204"/>
              <a:ea typeface="+mn-ea"/>
              <a:cs typeface="Candara" panose="020E0502030303020204"/>
            </a:endParaRPr>
          </a:p>
          <a:p>
            <a:pPr marL="12700" marR="0" defTabSz="914400" eaLnBrk="1" fontAlgn="auto" hangingPunct="1">
              <a:spcBef>
                <a:spcPts val="24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sz="1700" kern="1200" cap="none" spc="0" normalizeH="0" baseline="0" noProof="0" dirty="0">
                <a:latin typeface="Candara" panose="020E0502030303020204"/>
                <a:ea typeface="+mn-ea"/>
                <a:cs typeface="Candara" panose="020E0502030303020204"/>
              </a:rPr>
              <a:t>identi</a:t>
            </a:r>
            <a:r>
              <a:rPr kumimoji="0" sz="1700" kern="1200" cap="none" spc="-5" normalizeH="0" baseline="0" noProof="0" dirty="0">
                <a:latin typeface="Candara" panose="020E0502030303020204"/>
                <a:ea typeface="+mn-ea"/>
                <a:cs typeface="Candara" panose="020E0502030303020204"/>
              </a:rPr>
              <a:t>f</a:t>
            </a:r>
            <a:r>
              <a:rPr kumimoji="0" sz="1700" kern="1200" cap="none" spc="0" normalizeH="0" baseline="0" noProof="0" dirty="0">
                <a:latin typeface="Candara" panose="020E0502030303020204"/>
                <a:ea typeface="+mn-ea"/>
                <a:cs typeface="Candara" panose="020E0502030303020204"/>
              </a:rPr>
              <a:t>ier</a:t>
            </a:r>
            <a:endParaRPr kumimoji="0" sz="1700" kern="1200" cap="none" spc="0" normalizeH="0" baseline="0" noProof="0">
              <a:latin typeface="Candara" panose="020E0502030303020204"/>
              <a:ea typeface="+mn-ea"/>
              <a:cs typeface="Candara" panose="020E0502030303020204"/>
            </a:endParaRPr>
          </a:p>
        </p:txBody>
      </p:sp>
      <p:pic>
        <p:nvPicPr>
          <p:cNvPr id="11269" name="object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3688" y="3079750"/>
            <a:ext cx="1108075" cy="32051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object 8"/>
          <p:cNvSpPr txBox="1"/>
          <p:nvPr/>
        </p:nvSpPr>
        <p:spPr>
          <a:xfrm>
            <a:off x="350838" y="3825875"/>
            <a:ext cx="996950" cy="1674813"/>
          </a:xfrm>
          <a:prstGeom prst="rect">
            <a:avLst/>
          </a:prstGeom>
        </p:spPr>
        <p:txBody>
          <a:bodyPr vert="horz" wrap="square" lIns="0" tIns="29209" rIns="0" bIns="0" rtlCol="0">
            <a:spAutoFit/>
          </a:bodyPr>
          <a:p>
            <a:pPr marL="12700" indent="-1270" algn="ctr" eaLnBrk="1" hangingPunct="1">
              <a:lnSpc>
                <a:spcPct val="92000"/>
              </a:lnSpc>
              <a:spcBef>
                <a:spcPts val="225"/>
              </a:spcBef>
              <a:buNone/>
            </a:pPr>
            <a:r>
              <a:rPr lang="zh-CN" altLang="x-none" sz="1300">
                <a:solidFill>
                  <a:srgbClr val="FFFFFF"/>
                </a:solidFill>
                <a:latin typeface="Candara" panose="020E0502030303020204" pitchFamily="34" charset="0"/>
                <a:cs typeface="Candara" panose="020E0502030303020204" pitchFamily="34" charset="0"/>
              </a:rPr>
              <a:t>An arbitrary  byte  sequence  chosen by the  server to  identify an  active or  resumable  session state</a:t>
            </a:r>
            <a:endParaRPr lang="zh-CN" altLang="x-none" sz="1300" dirty="0">
              <a:latin typeface="Candara" panose="020E0502030303020204" pitchFamily="34" charset="0"/>
              <a:ea typeface="Candara" panose="020E0502030303020204" pitchFamily="34" charset="0"/>
            </a:endParaRPr>
          </a:p>
        </p:txBody>
      </p:sp>
      <p:grpSp>
        <p:nvGrpSpPr>
          <p:cNvPr id="11271" name="object 9"/>
          <p:cNvGrpSpPr/>
          <p:nvPr/>
        </p:nvGrpSpPr>
        <p:grpSpPr>
          <a:xfrm>
            <a:off x="1641475" y="1595438"/>
            <a:ext cx="1395413" cy="4940300"/>
            <a:chOff x="1641157" y="1595437"/>
            <a:chExt cx="1395095" cy="4939665"/>
          </a:xfrm>
        </p:grpSpPr>
        <p:sp>
          <p:nvSpPr>
            <p:cNvPr id="11299" name="object 10"/>
            <p:cNvSpPr/>
            <p:nvPr/>
          </p:nvSpPr>
          <p:spPr>
            <a:xfrm>
              <a:off x="1645920" y="1600200"/>
              <a:ext cx="1385570" cy="4930140"/>
            </a:xfrm>
            <a:custGeom>
              <a:avLst/>
              <a:gdLst/>
              <a:ahLst/>
              <a:cxnLst/>
              <a:pathLst>
                <a:path w="1385570" h="4930140">
                  <a:moveTo>
                    <a:pt x="1246759" y="0"/>
                  </a:moveTo>
                  <a:lnTo>
                    <a:pt x="138556" y="0"/>
                  </a:lnTo>
                  <a:lnTo>
                    <a:pt x="94739" y="7058"/>
                  </a:lnTo>
                  <a:lnTo>
                    <a:pt x="56701" y="26716"/>
                  </a:lnTo>
                  <a:lnTo>
                    <a:pt x="26716" y="56701"/>
                  </a:lnTo>
                  <a:lnTo>
                    <a:pt x="7058" y="94739"/>
                  </a:lnTo>
                  <a:lnTo>
                    <a:pt x="0" y="138557"/>
                  </a:lnTo>
                  <a:lnTo>
                    <a:pt x="0" y="4791608"/>
                  </a:lnTo>
                  <a:lnTo>
                    <a:pt x="7058" y="4835393"/>
                  </a:lnTo>
                  <a:lnTo>
                    <a:pt x="26716" y="4873421"/>
                  </a:lnTo>
                  <a:lnTo>
                    <a:pt x="56701" y="4903410"/>
                  </a:lnTo>
                  <a:lnTo>
                    <a:pt x="94739" y="4923077"/>
                  </a:lnTo>
                  <a:lnTo>
                    <a:pt x="138556" y="4930140"/>
                  </a:lnTo>
                  <a:lnTo>
                    <a:pt x="1246759" y="4930140"/>
                  </a:lnTo>
                  <a:lnTo>
                    <a:pt x="1290576" y="4923077"/>
                  </a:lnTo>
                  <a:lnTo>
                    <a:pt x="1328614" y="4903410"/>
                  </a:lnTo>
                  <a:lnTo>
                    <a:pt x="1358599" y="4873421"/>
                  </a:lnTo>
                  <a:lnTo>
                    <a:pt x="1378257" y="4835393"/>
                  </a:lnTo>
                  <a:lnTo>
                    <a:pt x="1385316" y="4791608"/>
                  </a:lnTo>
                  <a:lnTo>
                    <a:pt x="1385316" y="138557"/>
                  </a:lnTo>
                  <a:lnTo>
                    <a:pt x="1378257" y="94739"/>
                  </a:lnTo>
                  <a:lnTo>
                    <a:pt x="1358599" y="56701"/>
                  </a:lnTo>
                  <a:lnTo>
                    <a:pt x="1328614" y="26716"/>
                  </a:lnTo>
                  <a:lnTo>
                    <a:pt x="1290576" y="7058"/>
                  </a:lnTo>
                  <a:lnTo>
                    <a:pt x="1246759" y="0"/>
                  </a:lnTo>
                  <a:close/>
                </a:path>
              </a:pathLst>
            </a:custGeom>
            <a:solidFill>
              <a:srgbClr val="DBD4ED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1300" name="object 11"/>
            <p:cNvSpPr/>
            <p:nvPr/>
          </p:nvSpPr>
          <p:spPr>
            <a:xfrm>
              <a:off x="1645920" y="1600200"/>
              <a:ext cx="1385570" cy="4930140"/>
            </a:xfrm>
            <a:custGeom>
              <a:avLst/>
              <a:gdLst/>
              <a:ahLst/>
              <a:cxnLst/>
              <a:pathLst>
                <a:path w="1385570" h="4930140">
                  <a:moveTo>
                    <a:pt x="0" y="138557"/>
                  </a:moveTo>
                  <a:lnTo>
                    <a:pt x="7058" y="94739"/>
                  </a:lnTo>
                  <a:lnTo>
                    <a:pt x="26716" y="56701"/>
                  </a:lnTo>
                  <a:lnTo>
                    <a:pt x="56701" y="26716"/>
                  </a:lnTo>
                  <a:lnTo>
                    <a:pt x="94739" y="7058"/>
                  </a:lnTo>
                  <a:lnTo>
                    <a:pt x="138556" y="0"/>
                  </a:lnTo>
                  <a:lnTo>
                    <a:pt x="1246759" y="0"/>
                  </a:lnTo>
                  <a:lnTo>
                    <a:pt x="1290576" y="7058"/>
                  </a:lnTo>
                  <a:lnTo>
                    <a:pt x="1328614" y="26716"/>
                  </a:lnTo>
                  <a:lnTo>
                    <a:pt x="1358599" y="56701"/>
                  </a:lnTo>
                  <a:lnTo>
                    <a:pt x="1378257" y="94739"/>
                  </a:lnTo>
                  <a:lnTo>
                    <a:pt x="1385316" y="138557"/>
                  </a:lnTo>
                  <a:lnTo>
                    <a:pt x="1385316" y="4791608"/>
                  </a:lnTo>
                  <a:lnTo>
                    <a:pt x="1378257" y="4835393"/>
                  </a:lnTo>
                  <a:lnTo>
                    <a:pt x="1358599" y="4873421"/>
                  </a:lnTo>
                  <a:lnTo>
                    <a:pt x="1328614" y="4903410"/>
                  </a:lnTo>
                  <a:lnTo>
                    <a:pt x="1290576" y="4923077"/>
                  </a:lnTo>
                  <a:lnTo>
                    <a:pt x="1246759" y="4930140"/>
                  </a:lnTo>
                  <a:lnTo>
                    <a:pt x="138556" y="4930140"/>
                  </a:lnTo>
                  <a:lnTo>
                    <a:pt x="94739" y="4923077"/>
                  </a:lnTo>
                  <a:lnTo>
                    <a:pt x="56701" y="4903410"/>
                  </a:lnTo>
                  <a:lnTo>
                    <a:pt x="26716" y="4873421"/>
                  </a:lnTo>
                  <a:lnTo>
                    <a:pt x="7058" y="4835393"/>
                  </a:lnTo>
                  <a:lnTo>
                    <a:pt x="0" y="4791608"/>
                  </a:lnTo>
                  <a:lnTo>
                    <a:pt x="0" y="138557"/>
                  </a:lnTo>
                  <a:close/>
                </a:path>
              </a:pathLst>
            </a:custGeom>
            <a:noFill/>
            <a:ln w="9525" cap="flat" cmpd="sng">
              <a:solidFill>
                <a:srgbClr val="7A60C5">
                  <a:alpha val="100000"/>
                </a:srgbClr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1863725" y="2017713"/>
            <a:ext cx="949325" cy="603250"/>
          </a:xfrm>
          <a:prstGeom prst="rect">
            <a:avLst/>
          </a:prstGeom>
        </p:spPr>
        <p:txBody>
          <a:bodyPr vert="horz" wrap="square" lIns="0" tIns="42545" rIns="0" bIns="0" rtlCol="0">
            <a:spAutoFit/>
          </a:bodyPr>
          <a:lstStyle/>
          <a:p>
            <a:pPr marL="635" marR="0" algn="ctr" defTabSz="914400" eaLnBrk="1" fontAlgn="auto" hangingPunct="1">
              <a:spcBef>
                <a:spcPts val="335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sz="1700" kern="1200" cap="none" spc="-5" normalizeH="0" baseline="0" noProof="0" dirty="0">
                <a:latin typeface="Candara" panose="020E0502030303020204"/>
                <a:ea typeface="+mn-ea"/>
                <a:cs typeface="Candara" panose="020E0502030303020204"/>
              </a:rPr>
              <a:t>Peer</a:t>
            </a:r>
            <a:endParaRPr kumimoji="0" sz="1700" kern="1200" cap="none" spc="0" normalizeH="0" baseline="0" noProof="0">
              <a:latin typeface="Candara" panose="020E0502030303020204"/>
              <a:ea typeface="+mn-ea"/>
              <a:cs typeface="Candara" panose="020E0502030303020204"/>
            </a:endParaRPr>
          </a:p>
          <a:p>
            <a:pPr marR="0" algn="ctr" defTabSz="914400" eaLnBrk="1" fontAlgn="auto" hangingPunct="1">
              <a:spcBef>
                <a:spcPts val="24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sz="1700" kern="1200" cap="none" spc="0" normalizeH="0" baseline="0" noProof="0" dirty="0">
                <a:latin typeface="Candara" panose="020E0502030303020204"/>
                <a:ea typeface="+mn-ea"/>
                <a:cs typeface="Candara" panose="020E0502030303020204"/>
              </a:rPr>
              <a:t>certificate</a:t>
            </a:r>
            <a:endParaRPr kumimoji="0" sz="1700" kern="1200" cap="none" spc="0" normalizeH="0" baseline="0" noProof="0">
              <a:latin typeface="Candara" panose="020E0502030303020204"/>
              <a:ea typeface="+mn-ea"/>
              <a:cs typeface="Candara" panose="020E0502030303020204"/>
            </a:endParaRPr>
          </a:p>
        </p:txBody>
      </p:sp>
      <p:pic>
        <p:nvPicPr>
          <p:cNvPr id="11273" name="object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2763" y="3079750"/>
            <a:ext cx="1109662" cy="32051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4" name="object 14"/>
          <p:cNvSpPr txBox="1"/>
          <p:nvPr/>
        </p:nvSpPr>
        <p:spPr>
          <a:xfrm>
            <a:off x="1851025" y="4098925"/>
            <a:ext cx="974725" cy="11303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p>
            <a:pPr algn="ctr" eaLnBrk="1" hangingPunct="1">
              <a:lnSpc>
                <a:spcPts val="1500"/>
              </a:lnSpc>
              <a:spcBef>
                <a:spcPts val="100"/>
              </a:spcBef>
              <a:buNone/>
            </a:pPr>
            <a:r>
              <a:rPr lang="zh-CN" altLang="x-none" sz="1300">
                <a:solidFill>
                  <a:srgbClr val="FFFFFF"/>
                </a:solidFill>
                <a:latin typeface="Candara" panose="020E0502030303020204" pitchFamily="34" charset="0"/>
                <a:cs typeface="Candara" panose="020E0502030303020204" pitchFamily="34" charset="0"/>
              </a:rPr>
              <a:t>An X509.v3</a:t>
            </a:r>
            <a:endParaRPr lang="zh-CN" altLang="x-none" sz="1300" dirty="0">
              <a:latin typeface="Candara" panose="020E0502030303020204" pitchFamily="34" charset="0"/>
              <a:cs typeface="Candara" panose="020E0502030303020204" pitchFamily="34" charset="0"/>
            </a:endParaRPr>
          </a:p>
          <a:p>
            <a:pPr algn="ctr" eaLnBrk="1" hangingPunct="1">
              <a:lnSpc>
                <a:spcPts val="1425"/>
              </a:lnSpc>
              <a:spcBef>
                <a:spcPts val="90"/>
              </a:spcBef>
              <a:buNone/>
            </a:pPr>
            <a:r>
              <a:rPr lang="zh-CN" altLang="x-none" sz="1300">
                <a:solidFill>
                  <a:srgbClr val="FFFFFF"/>
                </a:solidFill>
                <a:latin typeface="Candara" panose="020E0502030303020204" pitchFamily="34" charset="0"/>
                <a:cs typeface="Candara" panose="020E0502030303020204" pitchFamily="34" charset="0"/>
              </a:rPr>
              <a:t>certificate of  the peer; this  element of  the state may  be null</a:t>
            </a:r>
            <a:endParaRPr lang="zh-CN" altLang="x-none" sz="1300" dirty="0">
              <a:latin typeface="Candara" panose="020E0502030303020204" pitchFamily="34" charset="0"/>
              <a:ea typeface="Candara" panose="020E0502030303020204" pitchFamily="34" charset="0"/>
            </a:endParaRPr>
          </a:p>
        </p:txBody>
      </p:sp>
      <p:grpSp>
        <p:nvGrpSpPr>
          <p:cNvPr id="11275" name="object 15"/>
          <p:cNvGrpSpPr/>
          <p:nvPr/>
        </p:nvGrpSpPr>
        <p:grpSpPr>
          <a:xfrm>
            <a:off x="3130550" y="1595438"/>
            <a:ext cx="1395413" cy="4940300"/>
            <a:chOff x="3130105" y="1595437"/>
            <a:chExt cx="1395095" cy="4939665"/>
          </a:xfrm>
        </p:grpSpPr>
        <p:sp>
          <p:nvSpPr>
            <p:cNvPr id="11297" name="object 16"/>
            <p:cNvSpPr/>
            <p:nvPr/>
          </p:nvSpPr>
          <p:spPr>
            <a:xfrm>
              <a:off x="3134867" y="1600200"/>
              <a:ext cx="1385570" cy="4930140"/>
            </a:xfrm>
            <a:custGeom>
              <a:avLst/>
              <a:gdLst/>
              <a:ahLst/>
              <a:cxnLst/>
              <a:pathLst>
                <a:path w="1385570" h="4930140">
                  <a:moveTo>
                    <a:pt x="1246758" y="0"/>
                  </a:moveTo>
                  <a:lnTo>
                    <a:pt x="138556" y="0"/>
                  </a:lnTo>
                  <a:lnTo>
                    <a:pt x="94739" y="7058"/>
                  </a:lnTo>
                  <a:lnTo>
                    <a:pt x="56701" y="26716"/>
                  </a:lnTo>
                  <a:lnTo>
                    <a:pt x="26716" y="56701"/>
                  </a:lnTo>
                  <a:lnTo>
                    <a:pt x="7058" y="94739"/>
                  </a:lnTo>
                  <a:lnTo>
                    <a:pt x="0" y="138557"/>
                  </a:lnTo>
                  <a:lnTo>
                    <a:pt x="0" y="4791608"/>
                  </a:lnTo>
                  <a:lnTo>
                    <a:pt x="7058" y="4835393"/>
                  </a:lnTo>
                  <a:lnTo>
                    <a:pt x="26716" y="4873421"/>
                  </a:lnTo>
                  <a:lnTo>
                    <a:pt x="56701" y="4903410"/>
                  </a:lnTo>
                  <a:lnTo>
                    <a:pt x="94739" y="4923077"/>
                  </a:lnTo>
                  <a:lnTo>
                    <a:pt x="138556" y="4930140"/>
                  </a:lnTo>
                  <a:lnTo>
                    <a:pt x="1246758" y="4930140"/>
                  </a:lnTo>
                  <a:lnTo>
                    <a:pt x="1290576" y="4923077"/>
                  </a:lnTo>
                  <a:lnTo>
                    <a:pt x="1328614" y="4903410"/>
                  </a:lnTo>
                  <a:lnTo>
                    <a:pt x="1358599" y="4873421"/>
                  </a:lnTo>
                  <a:lnTo>
                    <a:pt x="1378257" y="4835393"/>
                  </a:lnTo>
                  <a:lnTo>
                    <a:pt x="1385316" y="4791608"/>
                  </a:lnTo>
                  <a:lnTo>
                    <a:pt x="1385316" y="138557"/>
                  </a:lnTo>
                  <a:lnTo>
                    <a:pt x="1378257" y="94739"/>
                  </a:lnTo>
                  <a:lnTo>
                    <a:pt x="1358599" y="56701"/>
                  </a:lnTo>
                  <a:lnTo>
                    <a:pt x="1328614" y="26716"/>
                  </a:lnTo>
                  <a:lnTo>
                    <a:pt x="1290576" y="7058"/>
                  </a:lnTo>
                  <a:lnTo>
                    <a:pt x="1246758" y="0"/>
                  </a:lnTo>
                  <a:close/>
                </a:path>
              </a:pathLst>
            </a:custGeom>
            <a:solidFill>
              <a:srgbClr val="DBD4ED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1298" name="object 17"/>
            <p:cNvSpPr/>
            <p:nvPr/>
          </p:nvSpPr>
          <p:spPr>
            <a:xfrm>
              <a:off x="3134867" y="1600200"/>
              <a:ext cx="1385570" cy="4930140"/>
            </a:xfrm>
            <a:custGeom>
              <a:avLst/>
              <a:gdLst/>
              <a:ahLst/>
              <a:cxnLst/>
              <a:pathLst>
                <a:path w="1385570" h="4930140">
                  <a:moveTo>
                    <a:pt x="0" y="138557"/>
                  </a:moveTo>
                  <a:lnTo>
                    <a:pt x="7058" y="94739"/>
                  </a:lnTo>
                  <a:lnTo>
                    <a:pt x="26716" y="56701"/>
                  </a:lnTo>
                  <a:lnTo>
                    <a:pt x="56701" y="26716"/>
                  </a:lnTo>
                  <a:lnTo>
                    <a:pt x="94739" y="7058"/>
                  </a:lnTo>
                  <a:lnTo>
                    <a:pt x="138556" y="0"/>
                  </a:lnTo>
                  <a:lnTo>
                    <a:pt x="1246758" y="0"/>
                  </a:lnTo>
                  <a:lnTo>
                    <a:pt x="1290576" y="7058"/>
                  </a:lnTo>
                  <a:lnTo>
                    <a:pt x="1328614" y="26716"/>
                  </a:lnTo>
                  <a:lnTo>
                    <a:pt x="1358599" y="56701"/>
                  </a:lnTo>
                  <a:lnTo>
                    <a:pt x="1378257" y="94739"/>
                  </a:lnTo>
                  <a:lnTo>
                    <a:pt x="1385316" y="138557"/>
                  </a:lnTo>
                  <a:lnTo>
                    <a:pt x="1385316" y="4791608"/>
                  </a:lnTo>
                  <a:lnTo>
                    <a:pt x="1378257" y="4835393"/>
                  </a:lnTo>
                  <a:lnTo>
                    <a:pt x="1358599" y="4873421"/>
                  </a:lnTo>
                  <a:lnTo>
                    <a:pt x="1328614" y="4903410"/>
                  </a:lnTo>
                  <a:lnTo>
                    <a:pt x="1290576" y="4923077"/>
                  </a:lnTo>
                  <a:lnTo>
                    <a:pt x="1246758" y="4930140"/>
                  </a:lnTo>
                  <a:lnTo>
                    <a:pt x="138556" y="4930140"/>
                  </a:lnTo>
                  <a:lnTo>
                    <a:pt x="94739" y="4923077"/>
                  </a:lnTo>
                  <a:lnTo>
                    <a:pt x="56701" y="4903410"/>
                  </a:lnTo>
                  <a:lnTo>
                    <a:pt x="26716" y="4873421"/>
                  </a:lnTo>
                  <a:lnTo>
                    <a:pt x="7058" y="4835393"/>
                  </a:lnTo>
                  <a:lnTo>
                    <a:pt x="0" y="4791608"/>
                  </a:lnTo>
                  <a:lnTo>
                    <a:pt x="0" y="138557"/>
                  </a:lnTo>
                  <a:close/>
                </a:path>
              </a:pathLst>
            </a:custGeom>
            <a:noFill/>
            <a:ln w="9525" cap="flat" cmpd="sng">
              <a:solidFill>
                <a:srgbClr val="7A60C5">
                  <a:alpha val="100000"/>
                </a:srgbClr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3221038" y="2017713"/>
            <a:ext cx="1214438" cy="603250"/>
          </a:xfrm>
          <a:prstGeom prst="rect">
            <a:avLst/>
          </a:prstGeom>
        </p:spPr>
        <p:txBody>
          <a:bodyPr vert="horz" wrap="square" lIns="0" tIns="42545" rIns="0" bIns="0" rtlCol="0">
            <a:spAutoFit/>
          </a:bodyPr>
          <a:lstStyle/>
          <a:p>
            <a:pPr marR="0" algn="ctr" defTabSz="914400" eaLnBrk="1" fontAlgn="auto" hangingPunct="1">
              <a:spcBef>
                <a:spcPts val="335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sz="1700" kern="1200" cap="none" spc="-5" normalizeH="0" baseline="0" noProof="0" dirty="0">
                <a:latin typeface="Candara" panose="020E0502030303020204"/>
                <a:ea typeface="+mn-ea"/>
                <a:cs typeface="Candara" panose="020E0502030303020204"/>
              </a:rPr>
              <a:t>Compression</a:t>
            </a:r>
            <a:endParaRPr kumimoji="0" sz="1700" kern="1200" cap="none" spc="0" normalizeH="0" baseline="0" noProof="0">
              <a:latin typeface="Candara" panose="020E0502030303020204"/>
              <a:ea typeface="+mn-ea"/>
              <a:cs typeface="Candara" panose="020E0502030303020204"/>
            </a:endParaRPr>
          </a:p>
          <a:p>
            <a:pPr marR="0" algn="ctr" defTabSz="914400" eaLnBrk="1" fontAlgn="auto" hangingPunct="1">
              <a:spcBef>
                <a:spcPts val="24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sz="1700" kern="1200" cap="none" spc="-5" normalizeH="0" baseline="0" noProof="0" dirty="0">
                <a:latin typeface="Candara" panose="020E0502030303020204"/>
                <a:ea typeface="+mn-ea"/>
                <a:cs typeface="Candara" panose="020E0502030303020204"/>
              </a:rPr>
              <a:t>method</a:t>
            </a:r>
            <a:endParaRPr kumimoji="0" sz="1700" kern="1200" cap="none" spc="0" normalizeH="0" baseline="0" noProof="0">
              <a:latin typeface="Candara" panose="020E0502030303020204"/>
              <a:ea typeface="+mn-ea"/>
              <a:cs typeface="Candara" panose="020E0502030303020204"/>
            </a:endParaRPr>
          </a:p>
        </p:txBody>
      </p:sp>
      <p:pic>
        <p:nvPicPr>
          <p:cNvPr id="11277" name="object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3425" y="3079750"/>
            <a:ext cx="1108075" cy="32051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0" name="object 20"/>
          <p:cNvSpPr txBox="1"/>
          <p:nvPr/>
        </p:nvSpPr>
        <p:spPr>
          <a:xfrm>
            <a:off x="3328988" y="4189413"/>
            <a:ext cx="995363" cy="949325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p>
            <a:pPr marL="12700" algn="ctr" eaLnBrk="1" hangingPunct="1">
              <a:lnSpc>
                <a:spcPct val="92000"/>
              </a:lnSpc>
              <a:spcBef>
                <a:spcPts val="225"/>
              </a:spcBef>
              <a:buNone/>
            </a:pPr>
            <a:r>
              <a:rPr lang="zh-CN" altLang="x-none" sz="1300">
                <a:solidFill>
                  <a:srgbClr val="FFFFFF"/>
                </a:solidFill>
                <a:latin typeface="Candara" panose="020E0502030303020204" pitchFamily="34" charset="0"/>
                <a:cs typeface="Candara" panose="020E0502030303020204" pitchFamily="34" charset="0"/>
              </a:rPr>
              <a:t>The algorithm  used to  compress  data prior to  encryption</a:t>
            </a:r>
            <a:endParaRPr lang="zh-CN" altLang="x-none" sz="1300" dirty="0">
              <a:latin typeface="Candara" panose="020E0502030303020204" pitchFamily="34" charset="0"/>
              <a:ea typeface="Candara" panose="020E0502030303020204" pitchFamily="34" charset="0"/>
            </a:endParaRPr>
          </a:p>
        </p:txBody>
      </p:sp>
      <p:grpSp>
        <p:nvGrpSpPr>
          <p:cNvPr id="11279" name="object 21"/>
          <p:cNvGrpSpPr/>
          <p:nvPr/>
        </p:nvGrpSpPr>
        <p:grpSpPr>
          <a:xfrm>
            <a:off x="4619625" y="1595438"/>
            <a:ext cx="1393825" cy="4940300"/>
            <a:chOff x="4619053" y="1595437"/>
            <a:chExt cx="1395095" cy="4939665"/>
          </a:xfrm>
        </p:grpSpPr>
        <p:sp>
          <p:nvSpPr>
            <p:cNvPr id="11295" name="object 22"/>
            <p:cNvSpPr/>
            <p:nvPr/>
          </p:nvSpPr>
          <p:spPr>
            <a:xfrm>
              <a:off x="4623815" y="1600200"/>
              <a:ext cx="1385570" cy="4930140"/>
            </a:xfrm>
            <a:custGeom>
              <a:avLst/>
              <a:gdLst/>
              <a:ahLst/>
              <a:cxnLst/>
              <a:pathLst>
                <a:path w="1385570" h="4930140">
                  <a:moveTo>
                    <a:pt x="1246759" y="0"/>
                  </a:moveTo>
                  <a:lnTo>
                    <a:pt x="138557" y="0"/>
                  </a:lnTo>
                  <a:lnTo>
                    <a:pt x="94739" y="7058"/>
                  </a:lnTo>
                  <a:lnTo>
                    <a:pt x="56701" y="26716"/>
                  </a:lnTo>
                  <a:lnTo>
                    <a:pt x="26716" y="56701"/>
                  </a:lnTo>
                  <a:lnTo>
                    <a:pt x="7058" y="94739"/>
                  </a:lnTo>
                  <a:lnTo>
                    <a:pt x="0" y="138557"/>
                  </a:lnTo>
                  <a:lnTo>
                    <a:pt x="0" y="4791608"/>
                  </a:lnTo>
                  <a:lnTo>
                    <a:pt x="7058" y="4835393"/>
                  </a:lnTo>
                  <a:lnTo>
                    <a:pt x="26716" y="4873421"/>
                  </a:lnTo>
                  <a:lnTo>
                    <a:pt x="56701" y="4903410"/>
                  </a:lnTo>
                  <a:lnTo>
                    <a:pt x="94739" y="4923077"/>
                  </a:lnTo>
                  <a:lnTo>
                    <a:pt x="138557" y="4930140"/>
                  </a:lnTo>
                  <a:lnTo>
                    <a:pt x="1246759" y="4930140"/>
                  </a:lnTo>
                  <a:lnTo>
                    <a:pt x="1290576" y="4923077"/>
                  </a:lnTo>
                  <a:lnTo>
                    <a:pt x="1328614" y="4903410"/>
                  </a:lnTo>
                  <a:lnTo>
                    <a:pt x="1358599" y="4873421"/>
                  </a:lnTo>
                  <a:lnTo>
                    <a:pt x="1378257" y="4835393"/>
                  </a:lnTo>
                  <a:lnTo>
                    <a:pt x="1385316" y="4791608"/>
                  </a:lnTo>
                  <a:lnTo>
                    <a:pt x="1385316" y="138557"/>
                  </a:lnTo>
                  <a:lnTo>
                    <a:pt x="1378257" y="94739"/>
                  </a:lnTo>
                  <a:lnTo>
                    <a:pt x="1358599" y="56701"/>
                  </a:lnTo>
                  <a:lnTo>
                    <a:pt x="1328614" y="26716"/>
                  </a:lnTo>
                  <a:lnTo>
                    <a:pt x="1290576" y="7058"/>
                  </a:lnTo>
                  <a:lnTo>
                    <a:pt x="1246759" y="0"/>
                  </a:lnTo>
                  <a:close/>
                </a:path>
              </a:pathLst>
            </a:custGeom>
            <a:solidFill>
              <a:srgbClr val="DBD4ED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1296" name="object 23"/>
            <p:cNvSpPr/>
            <p:nvPr/>
          </p:nvSpPr>
          <p:spPr>
            <a:xfrm>
              <a:off x="4623815" y="1600200"/>
              <a:ext cx="1385570" cy="4930140"/>
            </a:xfrm>
            <a:custGeom>
              <a:avLst/>
              <a:gdLst/>
              <a:ahLst/>
              <a:cxnLst/>
              <a:pathLst>
                <a:path w="1385570" h="4930140">
                  <a:moveTo>
                    <a:pt x="0" y="138557"/>
                  </a:moveTo>
                  <a:lnTo>
                    <a:pt x="7058" y="94739"/>
                  </a:lnTo>
                  <a:lnTo>
                    <a:pt x="26716" y="56701"/>
                  </a:lnTo>
                  <a:lnTo>
                    <a:pt x="56701" y="26716"/>
                  </a:lnTo>
                  <a:lnTo>
                    <a:pt x="94739" y="7058"/>
                  </a:lnTo>
                  <a:lnTo>
                    <a:pt x="138557" y="0"/>
                  </a:lnTo>
                  <a:lnTo>
                    <a:pt x="1246759" y="0"/>
                  </a:lnTo>
                  <a:lnTo>
                    <a:pt x="1290576" y="7058"/>
                  </a:lnTo>
                  <a:lnTo>
                    <a:pt x="1328614" y="26716"/>
                  </a:lnTo>
                  <a:lnTo>
                    <a:pt x="1358599" y="56701"/>
                  </a:lnTo>
                  <a:lnTo>
                    <a:pt x="1378257" y="94739"/>
                  </a:lnTo>
                  <a:lnTo>
                    <a:pt x="1385316" y="138557"/>
                  </a:lnTo>
                  <a:lnTo>
                    <a:pt x="1385316" y="4791608"/>
                  </a:lnTo>
                  <a:lnTo>
                    <a:pt x="1378257" y="4835393"/>
                  </a:lnTo>
                  <a:lnTo>
                    <a:pt x="1358599" y="4873421"/>
                  </a:lnTo>
                  <a:lnTo>
                    <a:pt x="1328614" y="4903410"/>
                  </a:lnTo>
                  <a:lnTo>
                    <a:pt x="1290576" y="4923077"/>
                  </a:lnTo>
                  <a:lnTo>
                    <a:pt x="1246759" y="4930140"/>
                  </a:lnTo>
                  <a:lnTo>
                    <a:pt x="138557" y="4930140"/>
                  </a:lnTo>
                  <a:lnTo>
                    <a:pt x="94739" y="4923077"/>
                  </a:lnTo>
                  <a:lnTo>
                    <a:pt x="56701" y="4903410"/>
                  </a:lnTo>
                  <a:lnTo>
                    <a:pt x="26716" y="4873421"/>
                  </a:lnTo>
                  <a:lnTo>
                    <a:pt x="7058" y="4835393"/>
                  </a:lnTo>
                  <a:lnTo>
                    <a:pt x="0" y="4791608"/>
                  </a:lnTo>
                  <a:lnTo>
                    <a:pt x="0" y="138557"/>
                  </a:lnTo>
                  <a:close/>
                </a:path>
              </a:pathLst>
            </a:custGeom>
            <a:noFill/>
            <a:ln w="9525" cap="flat" cmpd="sng">
              <a:solidFill>
                <a:srgbClr val="7A60C5">
                  <a:alpha val="100000"/>
                </a:srgbClr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5008563" y="1966913"/>
            <a:ext cx="615950" cy="6318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p>
            <a:pPr marL="97155" indent="-85725" eaLnBrk="1" hangingPunct="1">
              <a:lnSpc>
                <a:spcPct val="117000"/>
              </a:lnSpc>
              <a:spcBef>
                <a:spcPts val="100"/>
              </a:spcBef>
              <a:buNone/>
            </a:pPr>
            <a:r>
              <a:rPr lang="zh-CN" altLang="x-none" sz="1700">
                <a:latin typeface="Candara" panose="020E0502030303020204" pitchFamily="34" charset="0"/>
                <a:cs typeface="Candara" panose="020E0502030303020204" pitchFamily="34" charset="0"/>
              </a:rPr>
              <a:t>Cipher  spec</a:t>
            </a:r>
            <a:endParaRPr lang="zh-CN" altLang="x-none" sz="1700" dirty="0">
              <a:latin typeface="Candara" panose="020E0502030303020204" pitchFamily="34" charset="0"/>
              <a:ea typeface="Candara" panose="020E0502030303020204" pitchFamily="34" charset="0"/>
            </a:endParaRPr>
          </a:p>
        </p:txBody>
      </p:sp>
      <p:pic>
        <p:nvPicPr>
          <p:cNvPr id="11281" name="object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2500" y="3079750"/>
            <a:ext cx="1108075" cy="32051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6" name="object 26"/>
          <p:cNvSpPr txBox="1"/>
          <p:nvPr/>
        </p:nvSpPr>
        <p:spPr>
          <a:xfrm>
            <a:off x="4818063" y="3463925"/>
            <a:ext cx="1000125" cy="2400300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p>
            <a:pPr marL="12700" algn="ctr" eaLnBrk="1" hangingPunct="1">
              <a:lnSpc>
                <a:spcPct val="92000"/>
              </a:lnSpc>
              <a:spcBef>
                <a:spcPts val="225"/>
              </a:spcBef>
              <a:buNone/>
            </a:pPr>
            <a:r>
              <a:rPr lang="zh-CN" altLang="x-none" sz="1300">
                <a:solidFill>
                  <a:srgbClr val="FFFFFF"/>
                </a:solidFill>
                <a:latin typeface="Candara" panose="020E0502030303020204" pitchFamily="34" charset="0"/>
                <a:cs typeface="Candara" panose="020E0502030303020204" pitchFamily="34" charset="0"/>
              </a:rPr>
              <a:t>Specifies the  bulk data  encryption  algorithm and  a hash  algorithm  used for MAC  calculation;  also defines  cryptographic  attributes  such as the  hash_size</a:t>
            </a:r>
            <a:endParaRPr lang="zh-CN" altLang="x-none" sz="1300" dirty="0">
              <a:latin typeface="Candara" panose="020E0502030303020204" pitchFamily="34" charset="0"/>
              <a:ea typeface="Candara" panose="020E0502030303020204" pitchFamily="34" charset="0"/>
            </a:endParaRPr>
          </a:p>
        </p:txBody>
      </p:sp>
      <p:grpSp>
        <p:nvGrpSpPr>
          <p:cNvPr id="11283" name="object 27"/>
          <p:cNvGrpSpPr/>
          <p:nvPr/>
        </p:nvGrpSpPr>
        <p:grpSpPr>
          <a:xfrm>
            <a:off x="6108700" y="1595438"/>
            <a:ext cx="1393825" cy="4940300"/>
            <a:chOff x="6108001" y="1595437"/>
            <a:chExt cx="1395095" cy="4939665"/>
          </a:xfrm>
        </p:grpSpPr>
        <p:sp>
          <p:nvSpPr>
            <p:cNvPr id="11293" name="object 28"/>
            <p:cNvSpPr/>
            <p:nvPr/>
          </p:nvSpPr>
          <p:spPr>
            <a:xfrm>
              <a:off x="6112764" y="1600200"/>
              <a:ext cx="1385570" cy="4930140"/>
            </a:xfrm>
            <a:custGeom>
              <a:avLst/>
              <a:gdLst/>
              <a:ahLst/>
              <a:cxnLst/>
              <a:pathLst>
                <a:path w="1385570" h="4930140">
                  <a:moveTo>
                    <a:pt x="1246759" y="0"/>
                  </a:moveTo>
                  <a:lnTo>
                    <a:pt x="138557" y="0"/>
                  </a:lnTo>
                  <a:lnTo>
                    <a:pt x="94739" y="7058"/>
                  </a:lnTo>
                  <a:lnTo>
                    <a:pt x="56701" y="26716"/>
                  </a:lnTo>
                  <a:lnTo>
                    <a:pt x="26716" y="56701"/>
                  </a:lnTo>
                  <a:lnTo>
                    <a:pt x="7058" y="94739"/>
                  </a:lnTo>
                  <a:lnTo>
                    <a:pt x="0" y="138557"/>
                  </a:lnTo>
                  <a:lnTo>
                    <a:pt x="0" y="4791608"/>
                  </a:lnTo>
                  <a:lnTo>
                    <a:pt x="7058" y="4835393"/>
                  </a:lnTo>
                  <a:lnTo>
                    <a:pt x="26716" y="4873421"/>
                  </a:lnTo>
                  <a:lnTo>
                    <a:pt x="56701" y="4903410"/>
                  </a:lnTo>
                  <a:lnTo>
                    <a:pt x="94739" y="4923077"/>
                  </a:lnTo>
                  <a:lnTo>
                    <a:pt x="138557" y="4930140"/>
                  </a:lnTo>
                  <a:lnTo>
                    <a:pt x="1246759" y="4930140"/>
                  </a:lnTo>
                  <a:lnTo>
                    <a:pt x="1290576" y="4923077"/>
                  </a:lnTo>
                  <a:lnTo>
                    <a:pt x="1328614" y="4903410"/>
                  </a:lnTo>
                  <a:lnTo>
                    <a:pt x="1358599" y="4873421"/>
                  </a:lnTo>
                  <a:lnTo>
                    <a:pt x="1378257" y="4835393"/>
                  </a:lnTo>
                  <a:lnTo>
                    <a:pt x="1385315" y="4791608"/>
                  </a:lnTo>
                  <a:lnTo>
                    <a:pt x="1385315" y="138557"/>
                  </a:lnTo>
                  <a:lnTo>
                    <a:pt x="1378257" y="94739"/>
                  </a:lnTo>
                  <a:lnTo>
                    <a:pt x="1358599" y="56701"/>
                  </a:lnTo>
                  <a:lnTo>
                    <a:pt x="1328614" y="26716"/>
                  </a:lnTo>
                  <a:lnTo>
                    <a:pt x="1290576" y="7058"/>
                  </a:lnTo>
                  <a:lnTo>
                    <a:pt x="1246759" y="0"/>
                  </a:lnTo>
                  <a:close/>
                </a:path>
              </a:pathLst>
            </a:custGeom>
            <a:solidFill>
              <a:srgbClr val="DBD4ED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1294" name="object 29"/>
            <p:cNvSpPr/>
            <p:nvPr/>
          </p:nvSpPr>
          <p:spPr>
            <a:xfrm>
              <a:off x="6112764" y="1600200"/>
              <a:ext cx="1385570" cy="4930140"/>
            </a:xfrm>
            <a:custGeom>
              <a:avLst/>
              <a:gdLst/>
              <a:ahLst/>
              <a:cxnLst/>
              <a:pathLst>
                <a:path w="1385570" h="4930140">
                  <a:moveTo>
                    <a:pt x="0" y="138557"/>
                  </a:moveTo>
                  <a:lnTo>
                    <a:pt x="7058" y="94739"/>
                  </a:lnTo>
                  <a:lnTo>
                    <a:pt x="26716" y="56701"/>
                  </a:lnTo>
                  <a:lnTo>
                    <a:pt x="56701" y="26716"/>
                  </a:lnTo>
                  <a:lnTo>
                    <a:pt x="94739" y="7058"/>
                  </a:lnTo>
                  <a:lnTo>
                    <a:pt x="138557" y="0"/>
                  </a:lnTo>
                  <a:lnTo>
                    <a:pt x="1246759" y="0"/>
                  </a:lnTo>
                  <a:lnTo>
                    <a:pt x="1290576" y="7058"/>
                  </a:lnTo>
                  <a:lnTo>
                    <a:pt x="1328614" y="26716"/>
                  </a:lnTo>
                  <a:lnTo>
                    <a:pt x="1358599" y="56701"/>
                  </a:lnTo>
                  <a:lnTo>
                    <a:pt x="1378257" y="94739"/>
                  </a:lnTo>
                  <a:lnTo>
                    <a:pt x="1385315" y="138557"/>
                  </a:lnTo>
                  <a:lnTo>
                    <a:pt x="1385315" y="4791608"/>
                  </a:lnTo>
                  <a:lnTo>
                    <a:pt x="1378257" y="4835393"/>
                  </a:lnTo>
                  <a:lnTo>
                    <a:pt x="1358599" y="4873421"/>
                  </a:lnTo>
                  <a:lnTo>
                    <a:pt x="1328614" y="4903410"/>
                  </a:lnTo>
                  <a:lnTo>
                    <a:pt x="1290576" y="4923077"/>
                  </a:lnTo>
                  <a:lnTo>
                    <a:pt x="1246759" y="4930140"/>
                  </a:lnTo>
                  <a:lnTo>
                    <a:pt x="138557" y="4930140"/>
                  </a:lnTo>
                  <a:lnTo>
                    <a:pt x="94739" y="4923077"/>
                  </a:lnTo>
                  <a:lnTo>
                    <a:pt x="56701" y="4903410"/>
                  </a:lnTo>
                  <a:lnTo>
                    <a:pt x="26716" y="4873421"/>
                  </a:lnTo>
                  <a:lnTo>
                    <a:pt x="7058" y="4835393"/>
                  </a:lnTo>
                  <a:lnTo>
                    <a:pt x="0" y="4791608"/>
                  </a:lnTo>
                  <a:lnTo>
                    <a:pt x="0" y="138557"/>
                  </a:lnTo>
                  <a:close/>
                </a:path>
              </a:pathLst>
            </a:custGeom>
            <a:noFill/>
            <a:ln w="9525" cap="flat" cmpd="sng">
              <a:solidFill>
                <a:srgbClr val="7A60C5">
                  <a:alpha val="100000"/>
                </a:srgbClr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6470650" y="1966913"/>
            <a:ext cx="673100" cy="6318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p>
            <a:pPr marL="52705" indent="-41275" eaLnBrk="1" hangingPunct="1">
              <a:lnSpc>
                <a:spcPct val="117000"/>
              </a:lnSpc>
              <a:spcBef>
                <a:spcPts val="100"/>
              </a:spcBef>
              <a:buNone/>
            </a:pPr>
            <a:r>
              <a:rPr lang="zh-CN" altLang="x-none" sz="1700">
                <a:latin typeface="Candara" panose="020E0502030303020204" pitchFamily="34" charset="0"/>
                <a:cs typeface="Candara" panose="020E0502030303020204" pitchFamily="34" charset="0"/>
              </a:rPr>
              <a:t>Master  secret</a:t>
            </a:r>
            <a:endParaRPr lang="zh-CN" altLang="x-none" sz="1700" dirty="0">
              <a:latin typeface="Candara" panose="020E0502030303020204" pitchFamily="34" charset="0"/>
              <a:ea typeface="Candara" panose="020E0502030303020204" pitchFamily="34" charset="0"/>
            </a:endParaRPr>
          </a:p>
        </p:txBody>
      </p:sp>
      <p:pic>
        <p:nvPicPr>
          <p:cNvPr id="11285" name="object 3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1575" y="3079750"/>
            <a:ext cx="1109663" cy="32051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2" name="object 32"/>
          <p:cNvSpPr txBox="1"/>
          <p:nvPr/>
        </p:nvSpPr>
        <p:spPr>
          <a:xfrm>
            <a:off x="6321425" y="4189413"/>
            <a:ext cx="971550" cy="949325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p>
            <a:pPr marL="12700" algn="ctr" eaLnBrk="1" hangingPunct="1">
              <a:lnSpc>
                <a:spcPct val="92000"/>
              </a:lnSpc>
              <a:spcBef>
                <a:spcPts val="225"/>
              </a:spcBef>
              <a:buNone/>
            </a:pPr>
            <a:r>
              <a:rPr lang="zh-CN" altLang="x-none" sz="1300">
                <a:solidFill>
                  <a:srgbClr val="FFFFFF"/>
                </a:solidFill>
                <a:latin typeface="Candara" panose="020E0502030303020204" pitchFamily="34" charset="0"/>
                <a:cs typeface="Candara" panose="020E0502030303020204" pitchFamily="34" charset="0"/>
              </a:rPr>
              <a:t>48-byte  secret shared  between the  client and the  server</a:t>
            </a:r>
            <a:endParaRPr lang="zh-CN" altLang="x-none" sz="1300" dirty="0">
              <a:latin typeface="Candara" panose="020E0502030303020204" pitchFamily="34" charset="0"/>
              <a:ea typeface="Candara" panose="020E0502030303020204" pitchFamily="34" charset="0"/>
            </a:endParaRPr>
          </a:p>
        </p:txBody>
      </p:sp>
      <p:grpSp>
        <p:nvGrpSpPr>
          <p:cNvPr id="11287" name="object 33"/>
          <p:cNvGrpSpPr/>
          <p:nvPr/>
        </p:nvGrpSpPr>
        <p:grpSpPr>
          <a:xfrm>
            <a:off x="7597775" y="1595438"/>
            <a:ext cx="1395413" cy="4940300"/>
            <a:chOff x="7598473" y="1595437"/>
            <a:chExt cx="1395095" cy="4939665"/>
          </a:xfrm>
        </p:grpSpPr>
        <p:sp>
          <p:nvSpPr>
            <p:cNvPr id="11291" name="object 34"/>
            <p:cNvSpPr/>
            <p:nvPr/>
          </p:nvSpPr>
          <p:spPr>
            <a:xfrm>
              <a:off x="7603235" y="1600200"/>
              <a:ext cx="1385570" cy="4930140"/>
            </a:xfrm>
            <a:custGeom>
              <a:avLst/>
              <a:gdLst/>
              <a:ahLst/>
              <a:cxnLst/>
              <a:pathLst>
                <a:path w="1385570" h="4930140">
                  <a:moveTo>
                    <a:pt x="1246759" y="0"/>
                  </a:moveTo>
                  <a:lnTo>
                    <a:pt x="138557" y="0"/>
                  </a:lnTo>
                  <a:lnTo>
                    <a:pt x="94739" y="7058"/>
                  </a:lnTo>
                  <a:lnTo>
                    <a:pt x="56701" y="26716"/>
                  </a:lnTo>
                  <a:lnTo>
                    <a:pt x="26716" y="56701"/>
                  </a:lnTo>
                  <a:lnTo>
                    <a:pt x="7058" y="94739"/>
                  </a:lnTo>
                  <a:lnTo>
                    <a:pt x="0" y="138557"/>
                  </a:lnTo>
                  <a:lnTo>
                    <a:pt x="0" y="4791608"/>
                  </a:lnTo>
                  <a:lnTo>
                    <a:pt x="7058" y="4835393"/>
                  </a:lnTo>
                  <a:lnTo>
                    <a:pt x="26716" y="4873421"/>
                  </a:lnTo>
                  <a:lnTo>
                    <a:pt x="56701" y="4903410"/>
                  </a:lnTo>
                  <a:lnTo>
                    <a:pt x="94739" y="4923077"/>
                  </a:lnTo>
                  <a:lnTo>
                    <a:pt x="138557" y="4930140"/>
                  </a:lnTo>
                  <a:lnTo>
                    <a:pt x="1246759" y="4930140"/>
                  </a:lnTo>
                  <a:lnTo>
                    <a:pt x="1290576" y="4923077"/>
                  </a:lnTo>
                  <a:lnTo>
                    <a:pt x="1328614" y="4903410"/>
                  </a:lnTo>
                  <a:lnTo>
                    <a:pt x="1358599" y="4873421"/>
                  </a:lnTo>
                  <a:lnTo>
                    <a:pt x="1378257" y="4835393"/>
                  </a:lnTo>
                  <a:lnTo>
                    <a:pt x="1385316" y="4791608"/>
                  </a:lnTo>
                  <a:lnTo>
                    <a:pt x="1385316" y="138557"/>
                  </a:lnTo>
                  <a:lnTo>
                    <a:pt x="1378257" y="94739"/>
                  </a:lnTo>
                  <a:lnTo>
                    <a:pt x="1358599" y="56701"/>
                  </a:lnTo>
                  <a:lnTo>
                    <a:pt x="1328614" y="26716"/>
                  </a:lnTo>
                  <a:lnTo>
                    <a:pt x="1290576" y="7058"/>
                  </a:lnTo>
                  <a:lnTo>
                    <a:pt x="1246759" y="0"/>
                  </a:lnTo>
                  <a:close/>
                </a:path>
              </a:pathLst>
            </a:custGeom>
            <a:solidFill>
              <a:srgbClr val="DBD4ED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1292" name="object 35"/>
            <p:cNvSpPr/>
            <p:nvPr/>
          </p:nvSpPr>
          <p:spPr>
            <a:xfrm>
              <a:off x="7603235" y="1600200"/>
              <a:ext cx="1385570" cy="4930140"/>
            </a:xfrm>
            <a:custGeom>
              <a:avLst/>
              <a:gdLst/>
              <a:ahLst/>
              <a:cxnLst/>
              <a:pathLst>
                <a:path w="1385570" h="4930140">
                  <a:moveTo>
                    <a:pt x="0" y="138557"/>
                  </a:moveTo>
                  <a:lnTo>
                    <a:pt x="7058" y="94739"/>
                  </a:lnTo>
                  <a:lnTo>
                    <a:pt x="26716" y="56701"/>
                  </a:lnTo>
                  <a:lnTo>
                    <a:pt x="56701" y="26716"/>
                  </a:lnTo>
                  <a:lnTo>
                    <a:pt x="94739" y="7058"/>
                  </a:lnTo>
                  <a:lnTo>
                    <a:pt x="138557" y="0"/>
                  </a:lnTo>
                  <a:lnTo>
                    <a:pt x="1246759" y="0"/>
                  </a:lnTo>
                  <a:lnTo>
                    <a:pt x="1290576" y="7058"/>
                  </a:lnTo>
                  <a:lnTo>
                    <a:pt x="1328614" y="26716"/>
                  </a:lnTo>
                  <a:lnTo>
                    <a:pt x="1358599" y="56701"/>
                  </a:lnTo>
                  <a:lnTo>
                    <a:pt x="1378257" y="94739"/>
                  </a:lnTo>
                  <a:lnTo>
                    <a:pt x="1385316" y="138557"/>
                  </a:lnTo>
                  <a:lnTo>
                    <a:pt x="1385316" y="4791608"/>
                  </a:lnTo>
                  <a:lnTo>
                    <a:pt x="1378257" y="4835393"/>
                  </a:lnTo>
                  <a:lnTo>
                    <a:pt x="1358599" y="4873421"/>
                  </a:lnTo>
                  <a:lnTo>
                    <a:pt x="1328614" y="4903410"/>
                  </a:lnTo>
                  <a:lnTo>
                    <a:pt x="1290576" y="4923077"/>
                  </a:lnTo>
                  <a:lnTo>
                    <a:pt x="1246759" y="4930140"/>
                  </a:lnTo>
                  <a:lnTo>
                    <a:pt x="138557" y="4930140"/>
                  </a:lnTo>
                  <a:lnTo>
                    <a:pt x="94739" y="4923077"/>
                  </a:lnTo>
                  <a:lnTo>
                    <a:pt x="56701" y="4903410"/>
                  </a:lnTo>
                  <a:lnTo>
                    <a:pt x="26716" y="4873421"/>
                  </a:lnTo>
                  <a:lnTo>
                    <a:pt x="7058" y="4835393"/>
                  </a:lnTo>
                  <a:lnTo>
                    <a:pt x="0" y="4791608"/>
                  </a:lnTo>
                  <a:lnTo>
                    <a:pt x="0" y="138557"/>
                  </a:lnTo>
                  <a:close/>
                </a:path>
              </a:pathLst>
            </a:custGeom>
            <a:noFill/>
            <a:ln w="9525" cap="flat" cmpd="sng">
              <a:solidFill>
                <a:srgbClr val="7A60C5">
                  <a:alpha val="100000"/>
                </a:srgbClr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7804150" y="1966913"/>
            <a:ext cx="984250" cy="6318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p>
            <a:pPr marL="12700" indent="405130" eaLnBrk="1" hangingPunct="1">
              <a:lnSpc>
                <a:spcPct val="117000"/>
              </a:lnSpc>
              <a:spcBef>
                <a:spcPts val="100"/>
              </a:spcBef>
              <a:buNone/>
            </a:pPr>
            <a:r>
              <a:rPr lang="zh-CN" altLang="x-none" sz="1700">
                <a:latin typeface="Candara" panose="020E0502030303020204" pitchFamily="34" charset="0"/>
                <a:cs typeface="Candara" panose="020E0502030303020204" pitchFamily="34" charset="0"/>
              </a:rPr>
              <a:t>Is  resumable</a:t>
            </a:r>
            <a:endParaRPr lang="zh-CN" altLang="x-none" sz="1700" dirty="0">
              <a:latin typeface="Candara" panose="020E0502030303020204" pitchFamily="34" charset="0"/>
              <a:ea typeface="Candara" panose="020E0502030303020204" pitchFamily="34" charset="0"/>
            </a:endParaRPr>
          </a:p>
        </p:txBody>
      </p:sp>
      <p:pic>
        <p:nvPicPr>
          <p:cNvPr id="11289" name="object 3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42238" y="3079750"/>
            <a:ext cx="1108075" cy="32051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8" name="object 38"/>
          <p:cNvSpPr txBox="1"/>
          <p:nvPr/>
        </p:nvSpPr>
        <p:spPr>
          <a:xfrm>
            <a:off x="7853363" y="4008438"/>
            <a:ext cx="887413" cy="1311275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p>
            <a:pPr marL="12700" algn="ctr" eaLnBrk="1" hangingPunct="1">
              <a:lnSpc>
                <a:spcPct val="92000"/>
              </a:lnSpc>
              <a:spcBef>
                <a:spcPts val="225"/>
              </a:spcBef>
              <a:buNone/>
            </a:pPr>
            <a:r>
              <a:rPr lang="zh-CN" altLang="x-none" sz="1300">
                <a:solidFill>
                  <a:srgbClr val="FFFFFF"/>
                </a:solidFill>
                <a:latin typeface="Candara" panose="020E0502030303020204" pitchFamily="34" charset="0"/>
                <a:cs typeface="Candara" panose="020E0502030303020204" pitchFamily="34" charset="0"/>
              </a:rPr>
              <a:t>A flag  indicating  whether the  session can  be used to  initiate new  connections</a:t>
            </a:r>
            <a:endParaRPr lang="zh-CN" altLang="x-none" sz="1300" dirty="0">
              <a:latin typeface="Candara" panose="020E0502030303020204" pitchFamily="34" charset="0"/>
              <a:ea typeface="Candara" panose="020E0502030303020204" pitchFamily="34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2290" name="object 2"/>
          <p:cNvGrpSpPr/>
          <p:nvPr/>
        </p:nvGrpSpPr>
        <p:grpSpPr>
          <a:xfrm>
            <a:off x="0" y="1373188"/>
            <a:ext cx="9144000" cy="5484812"/>
            <a:chOff x="0" y="1373124"/>
            <a:chExt cx="9144000" cy="5485130"/>
          </a:xfrm>
        </p:grpSpPr>
        <p:sp>
          <p:nvSpPr>
            <p:cNvPr id="12331" name="object 3"/>
            <p:cNvSpPr/>
            <p:nvPr/>
          </p:nvSpPr>
          <p:spPr>
            <a:xfrm>
              <a:off x="1765553" y="1698498"/>
              <a:ext cx="2731135" cy="760730"/>
            </a:xfrm>
            <a:custGeom>
              <a:avLst/>
              <a:gdLst/>
              <a:ahLst/>
              <a:cxnLst/>
              <a:pathLst>
                <a:path w="2731135" h="760730">
                  <a:moveTo>
                    <a:pt x="2604261" y="0"/>
                  </a:moveTo>
                  <a:lnTo>
                    <a:pt x="0" y="0"/>
                  </a:lnTo>
                  <a:lnTo>
                    <a:pt x="0" y="760476"/>
                  </a:lnTo>
                  <a:lnTo>
                    <a:pt x="2604261" y="760476"/>
                  </a:lnTo>
                  <a:lnTo>
                    <a:pt x="2653587" y="750512"/>
                  </a:lnTo>
                  <a:lnTo>
                    <a:pt x="2693876" y="723344"/>
                  </a:lnTo>
                  <a:lnTo>
                    <a:pt x="2721044" y="683055"/>
                  </a:lnTo>
                  <a:lnTo>
                    <a:pt x="2731008" y="633729"/>
                  </a:lnTo>
                  <a:lnTo>
                    <a:pt x="2731008" y="126746"/>
                  </a:lnTo>
                  <a:lnTo>
                    <a:pt x="2721044" y="77420"/>
                  </a:lnTo>
                  <a:lnTo>
                    <a:pt x="2693876" y="37131"/>
                  </a:lnTo>
                  <a:lnTo>
                    <a:pt x="2653587" y="9963"/>
                  </a:lnTo>
                  <a:lnTo>
                    <a:pt x="2604261" y="0"/>
                  </a:lnTo>
                  <a:close/>
                </a:path>
              </a:pathLst>
            </a:custGeom>
            <a:solidFill>
              <a:srgbClr val="DBD4ED">
                <a:alpha val="90195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2332" name="object 4"/>
            <p:cNvSpPr/>
            <p:nvPr/>
          </p:nvSpPr>
          <p:spPr>
            <a:xfrm>
              <a:off x="1765553" y="1698498"/>
              <a:ext cx="2731135" cy="760730"/>
            </a:xfrm>
            <a:custGeom>
              <a:avLst/>
              <a:gdLst/>
              <a:ahLst/>
              <a:cxnLst/>
              <a:pathLst>
                <a:path w="2731135" h="760730">
                  <a:moveTo>
                    <a:pt x="2731008" y="126746"/>
                  </a:moveTo>
                  <a:lnTo>
                    <a:pt x="2731008" y="633729"/>
                  </a:lnTo>
                  <a:lnTo>
                    <a:pt x="2721044" y="683055"/>
                  </a:lnTo>
                  <a:lnTo>
                    <a:pt x="2693876" y="723344"/>
                  </a:lnTo>
                  <a:lnTo>
                    <a:pt x="2653587" y="750512"/>
                  </a:lnTo>
                  <a:lnTo>
                    <a:pt x="2604261" y="760476"/>
                  </a:lnTo>
                  <a:lnTo>
                    <a:pt x="0" y="760476"/>
                  </a:lnTo>
                  <a:lnTo>
                    <a:pt x="0" y="0"/>
                  </a:lnTo>
                  <a:lnTo>
                    <a:pt x="2604261" y="0"/>
                  </a:lnTo>
                  <a:lnTo>
                    <a:pt x="2653587" y="9963"/>
                  </a:lnTo>
                  <a:lnTo>
                    <a:pt x="2693876" y="37131"/>
                  </a:lnTo>
                  <a:lnTo>
                    <a:pt x="2721044" y="77420"/>
                  </a:lnTo>
                  <a:lnTo>
                    <a:pt x="2731008" y="126746"/>
                  </a:lnTo>
                  <a:close/>
                </a:path>
              </a:pathLst>
            </a:custGeom>
            <a:noFill/>
            <a:ln w="19050" cap="flat" cmpd="sng">
              <a:solidFill>
                <a:srgbClr val="221742">
                  <a:alpha val="100000"/>
                </a:srgbClr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63525" y="617538"/>
            <a:ext cx="8769350" cy="450850"/>
          </a:xfr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sz="2800" b="0" i="0" u="none" strike="noStrike" kern="0" cap="none" spc="-5" normalizeH="0" baseline="0" noProof="0" dirty="0">
                <a:ln>
                  <a:noFill/>
                </a:ln>
                <a:solidFill>
                  <a:srgbClr val="2E1F57"/>
                </a:solidFill>
                <a:effectLst/>
                <a:uLnTx/>
                <a:uFillTx/>
                <a:latin typeface="Candara" panose="020E0502030303020204"/>
                <a:ea typeface="+mj-ea"/>
                <a:cs typeface="Candara" panose="020E0502030303020204"/>
              </a:rPr>
              <a:t>A</a:t>
            </a:r>
            <a:r>
              <a:rPr kumimoji="0" sz="2800" b="0" i="0" u="none" strike="noStrike" kern="0" cap="none" spc="0" normalizeH="0" baseline="0" noProof="0" dirty="0">
                <a:ln>
                  <a:noFill/>
                </a:ln>
                <a:solidFill>
                  <a:srgbClr val="2E1F57"/>
                </a:solidFill>
                <a:effectLst/>
                <a:uLnTx/>
                <a:uFillTx/>
                <a:latin typeface="Candara" panose="020E0502030303020204"/>
                <a:ea typeface="+mj-ea"/>
                <a:cs typeface="Candara" panose="020E0502030303020204"/>
              </a:rPr>
              <a:t> </a:t>
            </a:r>
            <a:r>
              <a:rPr kumimoji="0" sz="2800" b="0" i="0" u="none" strike="noStrike" kern="0" cap="none" spc="-10" normalizeH="0" baseline="0" noProof="0" dirty="0">
                <a:ln>
                  <a:noFill/>
                </a:ln>
                <a:solidFill>
                  <a:srgbClr val="2E1F57"/>
                </a:solidFill>
                <a:effectLst/>
                <a:uLnTx/>
                <a:uFillTx/>
                <a:latin typeface="Candara" panose="020E0502030303020204"/>
                <a:ea typeface="+mj-ea"/>
                <a:cs typeface="Candara" panose="020E0502030303020204"/>
              </a:rPr>
              <a:t>connection</a:t>
            </a:r>
            <a:r>
              <a:rPr kumimoji="0" sz="2800" b="0" i="0" u="none" strike="noStrike" kern="0" cap="none" spc="0" normalizeH="0" baseline="0" noProof="0" dirty="0">
                <a:ln>
                  <a:noFill/>
                </a:ln>
                <a:solidFill>
                  <a:srgbClr val="2E1F57"/>
                </a:solidFill>
                <a:effectLst/>
                <a:uLnTx/>
                <a:uFillTx/>
                <a:latin typeface="Candara" panose="020E0502030303020204"/>
                <a:ea typeface="+mj-ea"/>
                <a:cs typeface="Candara" panose="020E0502030303020204"/>
              </a:rPr>
              <a:t> </a:t>
            </a:r>
            <a:r>
              <a:rPr kumimoji="0" sz="2800" b="0" i="0" u="none" strike="noStrike" kern="0" cap="none" spc="-5" normalizeH="0" baseline="0" noProof="0" dirty="0">
                <a:ln>
                  <a:noFill/>
                </a:ln>
                <a:solidFill>
                  <a:srgbClr val="2E1F57"/>
                </a:solidFill>
                <a:effectLst/>
                <a:uLnTx/>
                <a:uFillTx/>
                <a:latin typeface="Candara" panose="020E0502030303020204"/>
                <a:ea typeface="+mj-ea"/>
                <a:cs typeface="Candara" panose="020E0502030303020204"/>
              </a:rPr>
              <a:t>state</a:t>
            </a:r>
            <a:r>
              <a:rPr kumimoji="0" sz="2800" b="0" i="0" u="none" strike="noStrike" kern="0" cap="none" spc="10" normalizeH="0" baseline="0" noProof="0" dirty="0">
                <a:ln>
                  <a:noFill/>
                </a:ln>
                <a:solidFill>
                  <a:srgbClr val="2E1F57"/>
                </a:solidFill>
                <a:effectLst/>
                <a:uLnTx/>
                <a:uFillTx/>
                <a:latin typeface="Candara" panose="020E0502030303020204"/>
                <a:ea typeface="+mj-ea"/>
                <a:cs typeface="Candara" panose="020E0502030303020204"/>
              </a:rPr>
              <a:t> </a:t>
            </a:r>
            <a:r>
              <a:rPr kumimoji="0" sz="2800" b="0" i="0" u="none" strike="noStrike" kern="0" cap="none" spc="-5" normalizeH="0" baseline="0" noProof="0" dirty="0">
                <a:ln>
                  <a:noFill/>
                </a:ln>
                <a:solidFill>
                  <a:srgbClr val="2E1F57"/>
                </a:solidFill>
                <a:effectLst/>
                <a:uLnTx/>
                <a:uFillTx/>
                <a:latin typeface="Candara" panose="020E0502030303020204"/>
                <a:ea typeface="+mj-ea"/>
                <a:cs typeface="Candara" panose="020E0502030303020204"/>
              </a:rPr>
              <a:t>is</a:t>
            </a:r>
            <a:r>
              <a:rPr kumimoji="0" sz="2800" b="0" i="0" u="none" strike="noStrike" kern="0" cap="none" spc="5" normalizeH="0" baseline="0" noProof="0" dirty="0">
                <a:ln>
                  <a:noFill/>
                </a:ln>
                <a:solidFill>
                  <a:srgbClr val="2E1F57"/>
                </a:solidFill>
                <a:effectLst/>
                <a:uLnTx/>
                <a:uFillTx/>
                <a:latin typeface="Candara" panose="020E0502030303020204"/>
                <a:ea typeface="+mj-ea"/>
                <a:cs typeface="Candara" panose="020E0502030303020204"/>
              </a:rPr>
              <a:t> </a:t>
            </a:r>
            <a:r>
              <a:rPr kumimoji="0" sz="2800" b="0" i="0" u="none" strike="noStrike" kern="0" cap="none" spc="-5" normalizeH="0" baseline="0" noProof="0" dirty="0">
                <a:ln>
                  <a:noFill/>
                </a:ln>
                <a:solidFill>
                  <a:srgbClr val="2E1F57"/>
                </a:solidFill>
                <a:effectLst/>
                <a:uLnTx/>
                <a:uFillTx/>
                <a:latin typeface="Candara" panose="020E0502030303020204"/>
                <a:ea typeface="+mj-ea"/>
                <a:cs typeface="Candara" panose="020E0502030303020204"/>
              </a:rPr>
              <a:t>defined</a:t>
            </a:r>
            <a:r>
              <a:rPr kumimoji="0" sz="2800" b="0" i="0" u="none" strike="noStrike" kern="0" cap="none" spc="0" normalizeH="0" baseline="0" noProof="0" dirty="0">
                <a:ln>
                  <a:noFill/>
                </a:ln>
                <a:solidFill>
                  <a:srgbClr val="2E1F57"/>
                </a:solidFill>
                <a:effectLst/>
                <a:uLnTx/>
                <a:uFillTx/>
                <a:latin typeface="Candara" panose="020E0502030303020204"/>
                <a:ea typeface="+mj-ea"/>
                <a:cs typeface="Candara" panose="020E0502030303020204"/>
              </a:rPr>
              <a:t> </a:t>
            </a:r>
            <a:r>
              <a:rPr kumimoji="0" sz="2800" b="0" i="0" u="none" strike="noStrike" kern="0" cap="none" spc="-5" normalizeH="0" baseline="0" noProof="0" dirty="0">
                <a:ln>
                  <a:noFill/>
                </a:ln>
                <a:solidFill>
                  <a:srgbClr val="2E1F57"/>
                </a:solidFill>
                <a:effectLst/>
                <a:uLnTx/>
                <a:uFillTx/>
                <a:latin typeface="Candara" panose="020E0502030303020204"/>
                <a:ea typeface="+mj-ea"/>
                <a:cs typeface="Candara" panose="020E0502030303020204"/>
              </a:rPr>
              <a:t>by</a:t>
            </a:r>
            <a:r>
              <a:rPr kumimoji="0" sz="2800" b="0" i="0" u="none" strike="noStrike" kern="0" cap="none" spc="10" normalizeH="0" baseline="0" noProof="0" dirty="0">
                <a:ln>
                  <a:noFill/>
                </a:ln>
                <a:solidFill>
                  <a:srgbClr val="2E1F57"/>
                </a:solidFill>
                <a:effectLst/>
                <a:uLnTx/>
                <a:uFillTx/>
                <a:latin typeface="Candara" panose="020E0502030303020204"/>
                <a:ea typeface="+mj-ea"/>
                <a:cs typeface="Candara" panose="020E0502030303020204"/>
              </a:rPr>
              <a:t> </a:t>
            </a:r>
            <a:r>
              <a:rPr kumimoji="0" sz="2800" b="0" i="0" u="none" strike="noStrike" kern="0" cap="none" spc="-5" normalizeH="0" baseline="0" noProof="0" dirty="0">
                <a:ln>
                  <a:noFill/>
                </a:ln>
                <a:solidFill>
                  <a:srgbClr val="2E1F57"/>
                </a:solidFill>
                <a:effectLst/>
                <a:uLnTx/>
                <a:uFillTx/>
                <a:latin typeface="Candara" panose="020E0502030303020204"/>
                <a:ea typeface="+mj-ea"/>
                <a:cs typeface="Candara" panose="020E0502030303020204"/>
              </a:rPr>
              <a:t>the</a:t>
            </a:r>
            <a:r>
              <a:rPr kumimoji="0" sz="2800" b="0" i="0" u="none" strike="noStrike" kern="0" cap="none" spc="5" normalizeH="0" baseline="0" noProof="0" dirty="0">
                <a:ln>
                  <a:noFill/>
                </a:ln>
                <a:solidFill>
                  <a:srgbClr val="2E1F57"/>
                </a:solidFill>
                <a:effectLst/>
                <a:uLnTx/>
                <a:uFillTx/>
                <a:latin typeface="Candara" panose="020E0502030303020204"/>
                <a:ea typeface="+mj-ea"/>
                <a:cs typeface="Candara" panose="020E0502030303020204"/>
              </a:rPr>
              <a:t> </a:t>
            </a:r>
            <a:r>
              <a:rPr kumimoji="0" sz="2800" b="0" i="0" u="none" strike="noStrike" kern="0" cap="none" spc="-5" normalizeH="0" baseline="0" noProof="0" dirty="0">
                <a:ln>
                  <a:noFill/>
                </a:ln>
                <a:solidFill>
                  <a:srgbClr val="2E1F57"/>
                </a:solidFill>
                <a:effectLst/>
                <a:uLnTx/>
                <a:uFillTx/>
                <a:latin typeface="Candara" panose="020E0502030303020204"/>
                <a:ea typeface="+mj-ea"/>
                <a:cs typeface="Candara" panose="020E0502030303020204"/>
              </a:rPr>
              <a:t>following</a:t>
            </a:r>
            <a:r>
              <a:rPr kumimoji="0" sz="2800" b="0" i="0" u="none" strike="noStrike" kern="0" cap="none" spc="15" normalizeH="0" baseline="0" noProof="0" dirty="0">
                <a:ln>
                  <a:noFill/>
                </a:ln>
                <a:solidFill>
                  <a:srgbClr val="2E1F57"/>
                </a:solidFill>
                <a:effectLst/>
                <a:uLnTx/>
                <a:uFillTx/>
                <a:latin typeface="Candara" panose="020E0502030303020204"/>
                <a:ea typeface="+mj-ea"/>
                <a:cs typeface="Candara" panose="020E0502030303020204"/>
              </a:rPr>
              <a:t> </a:t>
            </a:r>
            <a:r>
              <a:rPr kumimoji="0" sz="2800" b="0" i="0" u="none" strike="noStrike" kern="0" cap="none" spc="0" normalizeH="0" baseline="0" noProof="0" dirty="0">
                <a:ln>
                  <a:noFill/>
                </a:ln>
                <a:solidFill>
                  <a:srgbClr val="2E1F57"/>
                </a:solidFill>
                <a:effectLst/>
                <a:uLnTx/>
                <a:uFillTx/>
                <a:latin typeface="Candara" panose="020E0502030303020204"/>
                <a:ea typeface="+mj-ea"/>
                <a:cs typeface="Candara" panose="020E0502030303020204"/>
              </a:rPr>
              <a:t>parameters</a:t>
            </a: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rgbClr val="2E1F57"/>
                </a:solidFill>
                <a:effectLst/>
                <a:uLnTx/>
                <a:uFillTx/>
                <a:latin typeface="Candara" panose="020E0502030303020204"/>
                <a:ea typeface="+mj-ea"/>
                <a:cs typeface="Candara" panose="020E0502030303020204"/>
              </a:rPr>
              <a:t>: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2E1F57"/>
              </a:solidFill>
              <a:effectLst/>
              <a:uLnTx/>
              <a:uFillTx/>
              <a:latin typeface="Candara" panose="020E0502030303020204"/>
              <a:ea typeface="+mj-ea"/>
              <a:cs typeface="Candara" panose="020E05020303030202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804988" y="1743075"/>
            <a:ext cx="2543175" cy="630238"/>
          </a:xfrm>
          <a:prstGeom prst="rect">
            <a:avLst/>
          </a:prstGeom>
        </p:spPr>
        <p:txBody>
          <a:bodyPr vert="horz" wrap="square" lIns="0" tIns="34290" rIns="0" bIns="0" rtlCol="0">
            <a:spAutoFit/>
          </a:bodyPr>
          <a:p>
            <a:pPr marL="127000" indent="-114300" algn="just" defTabSz="914400" eaLnBrk="1" hangingPunct="1">
              <a:lnSpc>
                <a:spcPts val="1540"/>
              </a:lnSpc>
              <a:spcBef>
                <a:spcPts val="275"/>
              </a:spcBef>
              <a:buSzPct val="93000"/>
              <a:buChar char="•"/>
              <a:tabLst>
                <a:tab pos="130175" algn="l"/>
              </a:tabLst>
            </a:pPr>
            <a:r>
              <a:rPr lang="zh-CN" altLang="x-none" sz="1400">
                <a:latin typeface="Candara" panose="020E0502030303020204" pitchFamily="34" charset="0"/>
                <a:cs typeface="Candara" panose="020E0502030303020204" pitchFamily="34" charset="0"/>
              </a:rPr>
              <a:t>Byte sequences that are chosen  by the server and client for each  connection</a:t>
            </a:r>
            <a:endParaRPr lang="zh-CN" altLang="x-none" sz="1400" dirty="0">
              <a:latin typeface="Candara" panose="020E0502030303020204" pitchFamily="34" charset="0"/>
              <a:ea typeface="Candara" panose="020E0502030303020204" pitchFamily="34" charset="0"/>
            </a:endParaRPr>
          </a:p>
        </p:txBody>
      </p:sp>
      <p:pic>
        <p:nvPicPr>
          <p:cNvPr id="12293" name="object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8600" y="1601788"/>
            <a:ext cx="1536700" cy="9525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object 8"/>
          <p:cNvSpPr txBox="1"/>
          <p:nvPr/>
        </p:nvSpPr>
        <p:spPr>
          <a:xfrm>
            <a:off x="466725" y="1651000"/>
            <a:ext cx="1058863" cy="801688"/>
          </a:xfrm>
          <a:prstGeom prst="rect">
            <a:avLst/>
          </a:prstGeom>
        </p:spPr>
        <p:txBody>
          <a:bodyPr vert="horz" wrap="square" lIns="0" tIns="36195" rIns="0" bIns="0" rtlCol="0">
            <a:spAutoFit/>
          </a:bodyPr>
          <a:p>
            <a:pPr marL="12700" algn="ctr" eaLnBrk="1" hangingPunct="1">
              <a:lnSpc>
                <a:spcPct val="91000"/>
              </a:lnSpc>
              <a:spcBef>
                <a:spcPts val="290"/>
              </a:spcBef>
              <a:buNone/>
            </a:pPr>
            <a:r>
              <a:rPr lang="zh-CN" altLang="x-none">
                <a:solidFill>
                  <a:srgbClr val="FFFFFF"/>
                </a:solidFill>
                <a:latin typeface="Candara" panose="020E0502030303020204" pitchFamily="34" charset="0"/>
                <a:cs typeface="Candara" panose="020E0502030303020204" pitchFamily="34" charset="0"/>
              </a:rPr>
              <a:t>Server and  client  random</a:t>
            </a:r>
            <a:endParaRPr lang="zh-CN" altLang="x-none" dirty="0">
              <a:latin typeface="Candara" panose="020E0502030303020204" pitchFamily="34" charset="0"/>
              <a:ea typeface="Candara" panose="020E0502030303020204" pitchFamily="34" charset="0"/>
            </a:endParaRPr>
          </a:p>
        </p:txBody>
      </p:sp>
      <p:grpSp>
        <p:nvGrpSpPr>
          <p:cNvPr id="12295" name="object 9"/>
          <p:cNvGrpSpPr/>
          <p:nvPr/>
        </p:nvGrpSpPr>
        <p:grpSpPr>
          <a:xfrm>
            <a:off x="1755775" y="2689225"/>
            <a:ext cx="2751138" cy="779463"/>
            <a:chOff x="1756029" y="2688717"/>
            <a:chExt cx="2750185" cy="779780"/>
          </a:xfrm>
        </p:grpSpPr>
        <p:sp>
          <p:nvSpPr>
            <p:cNvPr id="12329" name="object 10"/>
            <p:cNvSpPr/>
            <p:nvPr/>
          </p:nvSpPr>
          <p:spPr>
            <a:xfrm>
              <a:off x="1765554" y="2698242"/>
              <a:ext cx="2731135" cy="760730"/>
            </a:xfrm>
            <a:custGeom>
              <a:avLst/>
              <a:gdLst/>
              <a:ahLst/>
              <a:cxnLst/>
              <a:pathLst>
                <a:path w="2731135" h="760729">
                  <a:moveTo>
                    <a:pt x="2604261" y="0"/>
                  </a:moveTo>
                  <a:lnTo>
                    <a:pt x="0" y="0"/>
                  </a:lnTo>
                  <a:lnTo>
                    <a:pt x="0" y="760476"/>
                  </a:lnTo>
                  <a:lnTo>
                    <a:pt x="2604261" y="760476"/>
                  </a:lnTo>
                  <a:lnTo>
                    <a:pt x="2653587" y="750512"/>
                  </a:lnTo>
                  <a:lnTo>
                    <a:pt x="2693876" y="723344"/>
                  </a:lnTo>
                  <a:lnTo>
                    <a:pt x="2721044" y="683055"/>
                  </a:lnTo>
                  <a:lnTo>
                    <a:pt x="2731008" y="633730"/>
                  </a:lnTo>
                  <a:lnTo>
                    <a:pt x="2731008" y="126746"/>
                  </a:lnTo>
                  <a:lnTo>
                    <a:pt x="2721044" y="77420"/>
                  </a:lnTo>
                  <a:lnTo>
                    <a:pt x="2693876" y="37131"/>
                  </a:lnTo>
                  <a:lnTo>
                    <a:pt x="2653587" y="9963"/>
                  </a:lnTo>
                  <a:lnTo>
                    <a:pt x="2604261" y="0"/>
                  </a:lnTo>
                  <a:close/>
                </a:path>
              </a:pathLst>
            </a:custGeom>
            <a:solidFill>
              <a:srgbClr val="DBD4ED">
                <a:alpha val="90195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2330" name="object 11"/>
            <p:cNvSpPr/>
            <p:nvPr/>
          </p:nvSpPr>
          <p:spPr>
            <a:xfrm>
              <a:off x="1765554" y="2698242"/>
              <a:ext cx="2731135" cy="760730"/>
            </a:xfrm>
            <a:custGeom>
              <a:avLst/>
              <a:gdLst/>
              <a:ahLst/>
              <a:cxnLst/>
              <a:pathLst>
                <a:path w="2731135" h="760729">
                  <a:moveTo>
                    <a:pt x="2731008" y="126746"/>
                  </a:moveTo>
                  <a:lnTo>
                    <a:pt x="2731008" y="633730"/>
                  </a:lnTo>
                  <a:lnTo>
                    <a:pt x="2721044" y="683055"/>
                  </a:lnTo>
                  <a:lnTo>
                    <a:pt x="2693876" y="723344"/>
                  </a:lnTo>
                  <a:lnTo>
                    <a:pt x="2653587" y="750512"/>
                  </a:lnTo>
                  <a:lnTo>
                    <a:pt x="2604261" y="760476"/>
                  </a:lnTo>
                  <a:lnTo>
                    <a:pt x="0" y="760476"/>
                  </a:lnTo>
                  <a:lnTo>
                    <a:pt x="0" y="0"/>
                  </a:lnTo>
                  <a:lnTo>
                    <a:pt x="2604261" y="0"/>
                  </a:lnTo>
                  <a:lnTo>
                    <a:pt x="2653587" y="9963"/>
                  </a:lnTo>
                  <a:lnTo>
                    <a:pt x="2693876" y="37131"/>
                  </a:lnTo>
                  <a:lnTo>
                    <a:pt x="2721044" y="77420"/>
                  </a:lnTo>
                  <a:lnTo>
                    <a:pt x="2731008" y="126746"/>
                  </a:lnTo>
                  <a:close/>
                </a:path>
              </a:pathLst>
            </a:custGeom>
            <a:noFill/>
            <a:ln w="19050" cap="flat" cmpd="sng">
              <a:solidFill>
                <a:srgbClr val="221742">
                  <a:alpha val="100000"/>
                </a:srgbClr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1804988" y="2741613"/>
            <a:ext cx="2435225" cy="630238"/>
          </a:xfrm>
          <a:prstGeom prst="rect">
            <a:avLst/>
          </a:prstGeom>
        </p:spPr>
        <p:txBody>
          <a:bodyPr vert="horz" wrap="square" lIns="0" tIns="34290" rIns="0" bIns="0" rtlCol="0">
            <a:spAutoFit/>
          </a:bodyPr>
          <a:p>
            <a:pPr marL="127000" indent="-114300" defTabSz="914400" eaLnBrk="1" hangingPunct="1">
              <a:lnSpc>
                <a:spcPts val="1540"/>
              </a:lnSpc>
              <a:spcBef>
                <a:spcPts val="275"/>
              </a:spcBef>
              <a:buSzPct val="93000"/>
              <a:buChar char="•"/>
              <a:tabLst>
                <a:tab pos="130175" algn="l"/>
              </a:tabLst>
            </a:pPr>
            <a:r>
              <a:rPr lang="zh-CN" altLang="x-none" sz="1400">
                <a:latin typeface="Candara" panose="020E0502030303020204" pitchFamily="34" charset="0"/>
                <a:cs typeface="Candara" panose="020E0502030303020204" pitchFamily="34" charset="0"/>
              </a:rPr>
              <a:t>The secret key used in MAC  operations on data sent by the  server</a:t>
            </a:r>
            <a:endParaRPr lang="zh-CN" altLang="x-none" sz="1400" dirty="0">
              <a:latin typeface="Candara" panose="020E0502030303020204" pitchFamily="34" charset="0"/>
              <a:ea typeface="Candara" panose="020E0502030303020204" pitchFamily="34" charset="0"/>
            </a:endParaRPr>
          </a:p>
        </p:txBody>
      </p:sp>
      <p:pic>
        <p:nvPicPr>
          <p:cNvPr id="12297" name="object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2601913"/>
            <a:ext cx="1536700" cy="9525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4" name="object 14"/>
          <p:cNvSpPr txBox="1"/>
          <p:nvPr/>
        </p:nvSpPr>
        <p:spPr>
          <a:xfrm>
            <a:off x="395288" y="2776538"/>
            <a:ext cx="1201738" cy="549275"/>
          </a:xfrm>
          <a:prstGeom prst="rect">
            <a:avLst/>
          </a:prstGeom>
        </p:spPr>
        <p:txBody>
          <a:bodyPr vert="horz" wrap="square" lIns="0" tIns="41275" rIns="0" bIns="0" rtlCol="0">
            <a:spAutoFit/>
          </a:bodyPr>
          <a:p>
            <a:pPr marL="47625" indent="-34925" eaLnBrk="1" hangingPunct="1">
              <a:lnSpc>
                <a:spcPts val="1975"/>
              </a:lnSpc>
              <a:spcBef>
                <a:spcPts val="325"/>
              </a:spcBef>
              <a:buNone/>
            </a:pPr>
            <a:r>
              <a:rPr lang="zh-CN" altLang="x-none">
                <a:solidFill>
                  <a:srgbClr val="FFFFFF"/>
                </a:solidFill>
                <a:latin typeface="Candara" panose="020E0502030303020204" pitchFamily="34" charset="0"/>
                <a:cs typeface="Candara" panose="020E0502030303020204" pitchFamily="34" charset="0"/>
              </a:rPr>
              <a:t>Server write  MAC secret</a:t>
            </a:r>
            <a:endParaRPr lang="zh-CN" altLang="x-none" dirty="0">
              <a:latin typeface="Candara" panose="020E0502030303020204" pitchFamily="34" charset="0"/>
              <a:ea typeface="Candara" panose="020E0502030303020204" pitchFamily="34" charset="0"/>
            </a:endParaRPr>
          </a:p>
        </p:txBody>
      </p:sp>
      <p:grpSp>
        <p:nvGrpSpPr>
          <p:cNvPr id="12299" name="object 15"/>
          <p:cNvGrpSpPr/>
          <p:nvPr/>
        </p:nvGrpSpPr>
        <p:grpSpPr>
          <a:xfrm>
            <a:off x="1755775" y="3686175"/>
            <a:ext cx="2751138" cy="781050"/>
            <a:chOff x="1756029" y="3686936"/>
            <a:chExt cx="2750185" cy="781050"/>
          </a:xfrm>
        </p:grpSpPr>
        <p:sp>
          <p:nvSpPr>
            <p:cNvPr id="12327" name="object 16"/>
            <p:cNvSpPr/>
            <p:nvPr/>
          </p:nvSpPr>
          <p:spPr>
            <a:xfrm>
              <a:off x="1765554" y="3696461"/>
              <a:ext cx="2731135" cy="762000"/>
            </a:xfrm>
            <a:custGeom>
              <a:avLst/>
              <a:gdLst/>
              <a:ahLst/>
              <a:cxnLst/>
              <a:pathLst>
                <a:path w="2731135" h="762000">
                  <a:moveTo>
                    <a:pt x="2604008" y="0"/>
                  </a:moveTo>
                  <a:lnTo>
                    <a:pt x="0" y="0"/>
                  </a:lnTo>
                  <a:lnTo>
                    <a:pt x="0" y="762000"/>
                  </a:lnTo>
                  <a:lnTo>
                    <a:pt x="2604008" y="762000"/>
                  </a:lnTo>
                  <a:lnTo>
                    <a:pt x="2653426" y="752014"/>
                  </a:lnTo>
                  <a:lnTo>
                    <a:pt x="2693797" y="724789"/>
                  </a:lnTo>
                  <a:lnTo>
                    <a:pt x="2721022" y="684418"/>
                  </a:lnTo>
                  <a:lnTo>
                    <a:pt x="2731008" y="635000"/>
                  </a:lnTo>
                  <a:lnTo>
                    <a:pt x="2731008" y="127000"/>
                  </a:lnTo>
                  <a:lnTo>
                    <a:pt x="2721022" y="77581"/>
                  </a:lnTo>
                  <a:lnTo>
                    <a:pt x="2693797" y="37211"/>
                  </a:lnTo>
                  <a:lnTo>
                    <a:pt x="2653426" y="9985"/>
                  </a:lnTo>
                  <a:lnTo>
                    <a:pt x="2604008" y="0"/>
                  </a:lnTo>
                  <a:close/>
                </a:path>
              </a:pathLst>
            </a:custGeom>
            <a:solidFill>
              <a:srgbClr val="DBD4ED">
                <a:alpha val="90195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2328" name="object 17"/>
            <p:cNvSpPr/>
            <p:nvPr/>
          </p:nvSpPr>
          <p:spPr>
            <a:xfrm>
              <a:off x="1765554" y="3696461"/>
              <a:ext cx="2731135" cy="762000"/>
            </a:xfrm>
            <a:custGeom>
              <a:avLst/>
              <a:gdLst/>
              <a:ahLst/>
              <a:cxnLst/>
              <a:pathLst>
                <a:path w="2731135" h="762000">
                  <a:moveTo>
                    <a:pt x="2731008" y="127000"/>
                  </a:moveTo>
                  <a:lnTo>
                    <a:pt x="2731008" y="635000"/>
                  </a:lnTo>
                  <a:lnTo>
                    <a:pt x="2721022" y="684418"/>
                  </a:lnTo>
                  <a:lnTo>
                    <a:pt x="2693797" y="724789"/>
                  </a:lnTo>
                  <a:lnTo>
                    <a:pt x="2653426" y="752014"/>
                  </a:lnTo>
                  <a:lnTo>
                    <a:pt x="2604008" y="762000"/>
                  </a:lnTo>
                  <a:lnTo>
                    <a:pt x="0" y="762000"/>
                  </a:lnTo>
                  <a:lnTo>
                    <a:pt x="0" y="0"/>
                  </a:lnTo>
                  <a:lnTo>
                    <a:pt x="2604008" y="0"/>
                  </a:lnTo>
                  <a:lnTo>
                    <a:pt x="2653426" y="9985"/>
                  </a:lnTo>
                  <a:lnTo>
                    <a:pt x="2693797" y="37211"/>
                  </a:lnTo>
                  <a:lnTo>
                    <a:pt x="2721022" y="77581"/>
                  </a:lnTo>
                  <a:lnTo>
                    <a:pt x="2731008" y="127000"/>
                  </a:lnTo>
                  <a:close/>
                </a:path>
              </a:pathLst>
            </a:custGeom>
            <a:noFill/>
            <a:ln w="19050" cap="flat" cmpd="sng">
              <a:solidFill>
                <a:srgbClr val="221742">
                  <a:alpha val="100000"/>
                </a:srgbClr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1804988" y="3741738"/>
            <a:ext cx="2435225" cy="630238"/>
          </a:xfrm>
          <a:prstGeom prst="rect">
            <a:avLst/>
          </a:prstGeom>
        </p:spPr>
        <p:txBody>
          <a:bodyPr vert="horz" wrap="square" lIns="0" tIns="34290" rIns="0" bIns="0" rtlCol="0">
            <a:spAutoFit/>
          </a:bodyPr>
          <a:p>
            <a:pPr marL="127000" indent="-114300" defTabSz="914400" eaLnBrk="1" hangingPunct="1">
              <a:lnSpc>
                <a:spcPts val="1540"/>
              </a:lnSpc>
              <a:spcBef>
                <a:spcPts val="275"/>
              </a:spcBef>
              <a:buSzPct val="93000"/>
              <a:buChar char="•"/>
              <a:tabLst>
                <a:tab pos="130175" algn="l"/>
              </a:tabLst>
            </a:pPr>
            <a:r>
              <a:rPr lang="zh-CN" altLang="x-none" sz="1400">
                <a:latin typeface="Candara" panose="020E0502030303020204" pitchFamily="34" charset="0"/>
                <a:cs typeface="Candara" panose="020E0502030303020204" pitchFamily="34" charset="0"/>
              </a:rPr>
              <a:t>The secret key used in MAC  operations on data sent by the  client</a:t>
            </a:r>
            <a:endParaRPr lang="zh-CN" altLang="x-none" sz="1400" dirty="0">
              <a:latin typeface="Candara" panose="020E0502030303020204" pitchFamily="34" charset="0"/>
              <a:ea typeface="Candara" panose="020E0502030303020204" pitchFamily="34" charset="0"/>
            </a:endParaRPr>
          </a:p>
        </p:txBody>
      </p:sp>
      <p:pic>
        <p:nvPicPr>
          <p:cNvPr id="12301" name="object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3600450"/>
            <a:ext cx="1536700" cy="9525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0" name="object 20"/>
          <p:cNvSpPr txBox="1"/>
          <p:nvPr/>
        </p:nvSpPr>
        <p:spPr>
          <a:xfrm>
            <a:off x="430213" y="3775075"/>
            <a:ext cx="1133475" cy="550863"/>
          </a:xfrm>
          <a:prstGeom prst="rect">
            <a:avLst/>
          </a:prstGeom>
        </p:spPr>
        <p:txBody>
          <a:bodyPr vert="horz" wrap="square" lIns="0" tIns="41275" rIns="0" bIns="0" rtlCol="0">
            <a:spAutoFit/>
          </a:bodyPr>
          <a:p>
            <a:pPr marL="12700" eaLnBrk="1" hangingPunct="1">
              <a:lnSpc>
                <a:spcPts val="1975"/>
              </a:lnSpc>
              <a:spcBef>
                <a:spcPts val="325"/>
              </a:spcBef>
              <a:buNone/>
            </a:pPr>
            <a:r>
              <a:rPr lang="zh-CN" altLang="x-none">
                <a:solidFill>
                  <a:srgbClr val="FFFFFF"/>
                </a:solidFill>
                <a:latin typeface="Candara" panose="020E0502030303020204" pitchFamily="34" charset="0"/>
                <a:cs typeface="Candara" panose="020E0502030303020204" pitchFamily="34" charset="0"/>
              </a:rPr>
              <a:t>Client write  MAC secret</a:t>
            </a:r>
            <a:endParaRPr lang="zh-CN" altLang="x-none" dirty="0">
              <a:latin typeface="Candara" panose="020E0502030303020204" pitchFamily="34" charset="0"/>
              <a:ea typeface="Candara" panose="020E0502030303020204" pitchFamily="34" charset="0"/>
            </a:endParaRPr>
          </a:p>
        </p:txBody>
      </p:sp>
      <p:grpSp>
        <p:nvGrpSpPr>
          <p:cNvPr id="12303" name="object 21"/>
          <p:cNvGrpSpPr/>
          <p:nvPr/>
        </p:nvGrpSpPr>
        <p:grpSpPr>
          <a:xfrm>
            <a:off x="1755775" y="4686300"/>
            <a:ext cx="2751138" cy="779463"/>
            <a:chOff x="1756029" y="4686680"/>
            <a:chExt cx="2750185" cy="779780"/>
          </a:xfrm>
        </p:grpSpPr>
        <p:sp>
          <p:nvSpPr>
            <p:cNvPr id="12325" name="object 22"/>
            <p:cNvSpPr/>
            <p:nvPr/>
          </p:nvSpPr>
          <p:spPr>
            <a:xfrm>
              <a:off x="1765554" y="4696205"/>
              <a:ext cx="2731135" cy="760730"/>
            </a:xfrm>
            <a:custGeom>
              <a:avLst/>
              <a:gdLst/>
              <a:ahLst/>
              <a:cxnLst/>
              <a:pathLst>
                <a:path w="2731135" h="760729">
                  <a:moveTo>
                    <a:pt x="2604261" y="0"/>
                  </a:moveTo>
                  <a:lnTo>
                    <a:pt x="0" y="0"/>
                  </a:lnTo>
                  <a:lnTo>
                    <a:pt x="0" y="760476"/>
                  </a:lnTo>
                  <a:lnTo>
                    <a:pt x="2604261" y="760476"/>
                  </a:lnTo>
                  <a:lnTo>
                    <a:pt x="2653587" y="750512"/>
                  </a:lnTo>
                  <a:lnTo>
                    <a:pt x="2693876" y="723344"/>
                  </a:lnTo>
                  <a:lnTo>
                    <a:pt x="2721044" y="683055"/>
                  </a:lnTo>
                  <a:lnTo>
                    <a:pt x="2731008" y="633730"/>
                  </a:lnTo>
                  <a:lnTo>
                    <a:pt x="2731008" y="126746"/>
                  </a:lnTo>
                  <a:lnTo>
                    <a:pt x="2721044" y="77420"/>
                  </a:lnTo>
                  <a:lnTo>
                    <a:pt x="2693876" y="37131"/>
                  </a:lnTo>
                  <a:lnTo>
                    <a:pt x="2653587" y="9963"/>
                  </a:lnTo>
                  <a:lnTo>
                    <a:pt x="2604261" y="0"/>
                  </a:lnTo>
                  <a:close/>
                </a:path>
              </a:pathLst>
            </a:custGeom>
            <a:solidFill>
              <a:srgbClr val="DBD4ED">
                <a:alpha val="90195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2326" name="object 23"/>
            <p:cNvSpPr/>
            <p:nvPr/>
          </p:nvSpPr>
          <p:spPr>
            <a:xfrm>
              <a:off x="1765554" y="4696205"/>
              <a:ext cx="2731135" cy="760730"/>
            </a:xfrm>
            <a:custGeom>
              <a:avLst/>
              <a:gdLst/>
              <a:ahLst/>
              <a:cxnLst/>
              <a:pathLst>
                <a:path w="2731135" h="760729">
                  <a:moveTo>
                    <a:pt x="2731008" y="126746"/>
                  </a:moveTo>
                  <a:lnTo>
                    <a:pt x="2731008" y="633730"/>
                  </a:lnTo>
                  <a:lnTo>
                    <a:pt x="2721044" y="683055"/>
                  </a:lnTo>
                  <a:lnTo>
                    <a:pt x="2693876" y="723344"/>
                  </a:lnTo>
                  <a:lnTo>
                    <a:pt x="2653587" y="750512"/>
                  </a:lnTo>
                  <a:lnTo>
                    <a:pt x="2604261" y="760476"/>
                  </a:lnTo>
                  <a:lnTo>
                    <a:pt x="0" y="760476"/>
                  </a:lnTo>
                  <a:lnTo>
                    <a:pt x="0" y="0"/>
                  </a:lnTo>
                  <a:lnTo>
                    <a:pt x="2604261" y="0"/>
                  </a:lnTo>
                  <a:lnTo>
                    <a:pt x="2653587" y="9963"/>
                  </a:lnTo>
                  <a:lnTo>
                    <a:pt x="2693876" y="37131"/>
                  </a:lnTo>
                  <a:lnTo>
                    <a:pt x="2721044" y="77420"/>
                  </a:lnTo>
                  <a:lnTo>
                    <a:pt x="2731008" y="126746"/>
                  </a:lnTo>
                  <a:close/>
                </a:path>
              </a:pathLst>
            </a:custGeom>
            <a:noFill/>
            <a:ln w="19050" cap="flat" cmpd="sng">
              <a:solidFill>
                <a:srgbClr val="221742">
                  <a:alpha val="100000"/>
                </a:srgbClr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1804988" y="4740275"/>
            <a:ext cx="2333625" cy="630238"/>
          </a:xfrm>
          <a:prstGeom prst="rect">
            <a:avLst/>
          </a:prstGeom>
        </p:spPr>
        <p:txBody>
          <a:bodyPr vert="horz" wrap="square" lIns="0" tIns="34290" rIns="0" bIns="0" rtlCol="0">
            <a:spAutoFit/>
          </a:bodyPr>
          <a:p>
            <a:pPr marL="127000" indent="-114300" algn="just" defTabSz="914400" eaLnBrk="1" hangingPunct="1">
              <a:lnSpc>
                <a:spcPts val="1540"/>
              </a:lnSpc>
              <a:spcBef>
                <a:spcPts val="275"/>
              </a:spcBef>
              <a:buSzPct val="93000"/>
              <a:buChar char="•"/>
              <a:tabLst>
                <a:tab pos="130175" algn="l"/>
              </a:tabLst>
            </a:pPr>
            <a:r>
              <a:rPr lang="zh-CN" altLang="x-none" sz="1400">
                <a:latin typeface="Candara" panose="020E0502030303020204" pitchFamily="34" charset="0"/>
                <a:cs typeface="Candara" panose="020E0502030303020204" pitchFamily="34" charset="0"/>
              </a:rPr>
              <a:t>The secret encryption key for  data encrypted by the server  and decrypted by the client</a:t>
            </a:r>
            <a:endParaRPr lang="zh-CN" altLang="x-none" sz="1400" dirty="0">
              <a:latin typeface="Candara" panose="020E0502030303020204" pitchFamily="34" charset="0"/>
              <a:ea typeface="Candara" panose="020E0502030303020204" pitchFamily="34" charset="0"/>
            </a:endParaRPr>
          </a:p>
        </p:txBody>
      </p:sp>
      <p:pic>
        <p:nvPicPr>
          <p:cNvPr id="12305" name="object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4598988"/>
            <a:ext cx="1536700" cy="9525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6" name="object 26"/>
          <p:cNvSpPr txBox="1"/>
          <p:nvPr/>
        </p:nvSpPr>
        <p:spPr>
          <a:xfrm>
            <a:off x="395288" y="4775200"/>
            <a:ext cx="1201738" cy="549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0" algn="ctr" defTabSz="914400" eaLnBrk="1" fontAlgn="auto" hangingPunct="1">
              <a:lnSpc>
                <a:spcPts val="2065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kern="1200" cap="none" spc="-5" normalizeH="0" baseline="0" noProof="0" dirty="0">
                <a:solidFill>
                  <a:srgbClr val="FFFFFF"/>
                </a:solidFill>
                <a:latin typeface="Candara" panose="020E0502030303020204"/>
                <a:ea typeface="+mn-ea"/>
                <a:cs typeface="Candara" panose="020E0502030303020204"/>
              </a:rPr>
              <a:t>Server</a:t>
            </a:r>
            <a:r>
              <a:rPr kumimoji="0" kern="1200" cap="none" spc="-70" normalizeH="0" baseline="0" noProof="0" dirty="0">
                <a:solidFill>
                  <a:srgbClr val="FFFFFF"/>
                </a:solidFill>
                <a:latin typeface="Candara" panose="020E0502030303020204"/>
                <a:ea typeface="+mn-ea"/>
                <a:cs typeface="Candara" panose="020E0502030303020204"/>
              </a:rPr>
              <a:t> </a:t>
            </a:r>
            <a:r>
              <a:rPr kumimoji="0" kern="1200" cap="none" spc="-5" normalizeH="0" baseline="0" noProof="0" dirty="0">
                <a:solidFill>
                  <a:srgbClr val="FFFFFF"/>
                </a:solidFill>
                <a:latin typeface="Candara" panose="020E0502030303020204"/>
                <a:ea typeface="+mn-ea"/>
                <a:cs typeface="Candara" panose="020E0502030303020204"/>
              </a:rPr>
              <a:t>write</a:t>
            </a:r>
            <a:endParaRPr kumimoji="0" kern="1200" cap="none" spc="0" normalizeH="0" baseline="0" noProof="0">
              <a:latin typeface="Candara" panose="020E0502030303020204"/>
              <a:ea typeface="+mn-ea"/>
              <a:cs typeface="Candara" panose="020E0502030303020204"/>
            </a:endParaRPr>
          </a:p>
          <a:p>
            <a:pPr marR="0" algn="ctr" defTabSz="914400" eaLnBrk="1" fontAlgn="auto" hangingPunct="1">
              <a:lnSpc>
                <a:spcPts val="206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kern="1200" cap="none" spc="-5" normalizeH="0" baseline="0" noProof="0" dirty="0">
                <a:solidFill>
                  <a:srgbClr val="FFFFFF"/>
                </a:solidFill>
                <a:latin typeface="Candara" panose="020E0502030303020204"/>
                <a:ea typeface="+mn-ea"/>
                <a:cs typeface="Candara" panose="020E0502030303020204"/>
              </a:rPr>
              <a:t>key</a:t>
            </a:r>
            <a:endParaRPr kumimoji="0" kern="1200" cap="none" spc="0" normalizeH="0" baseline="0" noProof="0">
              <a:latin typeface="Candara" panose="020E0502030303020204"/>
              <a:ea typeface="+mn-ea"/>
              <a:cs typeface="Candara" panose="020E0502030303020204"/>
            </a:endParaRPr>
          </a:p>
        </p:txBody>
      </p:sp>
      <p:grpSp>
        <p:nvGrpSpPr>
          <p:cNvPr id="12307" name="object 27"/>
          <p:cNvGrpSpPr/>
          <p:nvPr/>
        </p:nvGrpSpPr>
        <p:grpSpPr>
          <a:xfrm>
            <a:off x="1755775" y="5686425"/>
            <a:ext cx="2751138" cy="779463"/>
            <a:chOff x="1756029" y="5686425"/>
            <a:chExt cx="2750185" cy="779780"/>
          </a:xfrm>
        </p:grpSpPr>
        <p:sp>
          <p:nvSpPr>
            <p:cNvPr id="12323" name="object 28"/>
            <p:cNvSpPr/>
            <p:nvPr/>
          </p:nvSpPr>
          <p:spPr>
            <a:xfrm>
              <a:off x="1765554" y="5695950"/>
              <a:ext cx="2731135" cy="760730"/>
            </a:xfrm>
            <a:custGeom>
              <a:avLst/>
              <a:gdLst/>
              <a:ahLst/>
              <a:cxnLst/>
              <a:pathLst>
                <a:path w="2731135" h="760729">
                  <a:moveTo>
                    <a:pt x="2604261" y="0"/>
                  </a:moveTo>
                  <a:lnTo>
                    <a:pt x="0" y="0"/>
                  </a:lnTo>
                  <a:lnTo>
                    <a:pt x="0" y="760476"/>
                  </a:lnTo>
                  <a:lnTo>
                    <a:pt x="2604261" y="760476"/>
                  </a:lnTo>
                  <a:lnTo>
                    <a:pt x="2653587" y="750516"/>
                  </a:lnTo>
                  <a:lnTo>
                    <a:pt x="2693876" y="723353"/>
                  </a:lnTo>
                  <a:lnTo>
                    <a:pt x="2721044" y="683066"/>
                  </a:lnTo>
                  <a:lnTo>
                    <a:pt x="2731008" y="633730"/>
                  </a:lnTo>
                  <a:lnTo>
                    <a:pt x="2731008" y="126746"/>
                  </a:lnTo>
                  <a:lnTo>
                    <a:pt x="2721044" y="77409"/>
                  </a:lnTo>
                  <a:lnTo>
                    <a:pt x="2693876" y="37122"/>
                  </a:lnTo>
                  <a:lnTo>
                    <a:pt x="2653587" y="9959"/>
                  </a:lnTo>
                  <a:lnTo>
                    <a:pt x="2604261" y="0"/>
                  </a:lnTo>
                  <a:close/>
                </a:path>
              </a:pathLst>
            </a:custGeom>
            <a:solidFill>
              <a:srgbClr val="DBD4ED">
                <a:alpha val="90195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2324" name="object 29"/>
            <p:cNvSpPr/>
            <p:nvPr/>
          </p:nvSpPr>
          <p:spPr>
            <a:xfrm>
              <a:off x="1765554" y="5695950"/>
              <a:ext cx="2731135" cy="760730"/>
            </a:xfrm>
            <a:custGeom>
              <a:avLst/>
              <a:gdLst/>
              <a:ahLst/>
              <a:cxnLst/>
              <a:pathLst>
                <a:path w="2731135" h="760729">
                  <a:moveTo>
                    <a:pt x="2731008" y="126746"/>
                  </a:moveTo>
                  <a:lnTo>
                    <a:pt x="2731008" y="633730"/>
                  </a:lnTo>
                  <a:lnTo>
                    <a:pt x="2721044" y="683066"/>
                  </a:lnTo>
                  <a:lnTo>
                    <a:pt x="2693876" y="723353"/>
                  </a:lnTo>
                  <a:lnTo>
                    <a:pt x="2653587" y="750516"/>
                  </a:lnTo>
                  <a:lnTo>
                    <a:pt x="2604261" y="760476"/>
                  </a:lnTo>
                  <a:lnTo>
                    <a:pt x="0" y="760476"/>
                  </a:lnTo>
                  <a:lnTo>
                    <a:pt x="0" y="0"/>
                  </a:lnTo>
                  <a:lnTo>
                    <a:pt x="2604261" y="0"/>
                  </a:lnTo>
                  <a:lnTo>
                    <a:pt x="2653587" y="9959"/>
                  </a:lnTo>
                  <a:lnTo>
                    <a:pt x="2693876" y="37122"/>
                  </a:lnTo>
                  <a:lnTo>
                    <a:pt x="2721044" y="77409"/>
                  </a:lnTo>
                  <a:lnTo>
                    <a:pt x="2731008" y="126746"/>
                  </a:lnTo>
                  <a:close/>
                </a:path>
              </a:pathLst>
            </a:custGeom>
            <a:noFill/>
            <a:ln w="19050" cap="flat" cmpd="sng">
              <a:solidFill>
                <a:srgbClr val="221742">
                  <a:alpha val="100000"/>
                </a:srgbClr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1804988" y="5740400"/>
            <a:ext cx="2500313" cy="630238"/>
          </a:xfrm>
          <a:prstGeom prst="rect">
            <a:avLst/>
          </a:prstGeom>
        </p:spPr>
        <p:txBody>
          <a:bodyPr vert="horz" wrap="square" lIns="0" tIns="31115" rIns="0" bIns="0" rtlCol="0">
            <a:spAutoFit/>
          </a:bodyPr>
          <a:p>
            <a:pPr marL="127000" indent="-114300" defTabSz="914400" eaLnBrk="1" hangingPunct="1">
              <a:lnSpc>
                <a:spcPct val="92000"/>
              </a:lnSpc>
              <a:spcBef>
                <a:spcPts val="250"/>
              </a:spcBef>
              <a:buSzPct val="93000"/>
              <a:buChar char="•"/>
              <a:tabLst>
                <a:tab pos="130175" algn="l"/>
              </a:tabLst>
            </a:pPr>
            <a:r>
              <a:rPr lang="zh-CN" altLang="x-none" sz="1400">
                <a:latin typeface="Candara" panose="020E0502030303020204" pitchFamily="34" charset="0"/>
                <a:cs typeface="Candara" panose="020E0502030303020204" pitchFamily="34" charset="0"/>
              </a:rPr>
              <a:t>The symmetric encryption key  for data encrypted by the client  and decrypted by the server</a:t>
            </a:r>
            <a:endParaRPr lang="zh-CN" altLang="x-none" sz="1400" dirty="0">
              <a:latin typeface="Candara" panose="020E0502030303020204" pitchFamily="34" charset="0"/>
              <a:ea typeface="Candara" panose="020E0502030303020204" pitchFamily="34" charset="0"/>
            </a:endParaRPr>
          </a:p>
        </p:txBody>
      </p:sp>
      <p:pic>
        <p:nvPicPr>
          <p:cNvPr id="12309" name="object 3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00" y="5599113"/>
            <a:ext cx="1536700" cy="9525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2" name="object 32"/>
          <p:cNvSpPr txBox="1"/>
          <p:nvPr/>
        </p:nvSpPr>
        <p:spPr>
          <a:xfrm>
            <a:off x="430213" y="5773738"/>
            <a:ext cx="1131888" cy="55086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0" algn="ctr" defTabSz="914400" eaLnBrk="1" fontAlgn="auto" hangingPunct="1">
              <a:lnSpc>
                <a:spcPts val="2065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kern="1200" cap="none" spc="-5" normalizeH="0" baseline="0" noProof="0" dirty="0">
                <a:solidFill>
                  <a:srgbClr val="FFFFFF"/>
                </a:solidFill>
                <a:latin typeface="Candara" panose="020E0502030303020204"/>
                <a:ea typeface="+mn-ea"/>
                <a:cs typeface="Candara" panose="020E0502030303020204"/>
              </a:rPr>
              <a:t>Client</a:t>
            </a:r>
            <a:r>
              <a:rPr kumimoji="0" kern="1200" cap="none" spc="-50" normalizeH="0" baseline="0" noProof="0" dirty="0">
                <a:solidFill>
                  <a:srgbClr val="FFFFFF"/>
                </a:solidFill>
                <a:latin typeface="Candara" panose="020E0502030303020204"/>
                <a:ea typeface="+mn-ea"/>
                <a:cs typeface="Candara" panose="020E0502030303020204"/>
              </a:rPr>
              <a:t> </a:t>
            </a:r>
            <a:r>
              <a:rPr kumimoji="0" kern="1200" cap="none" spc="-5" normalizeH="0" baseline="0" noProof="0" dirty="0">
                <a:solidFill>
                  <a:srgbClr val="FFFFFF"/>
                </a:solidFill>
                <a:latin typeface="Candara" panose="020E0502030303020204"/>
                <a:ea typeface="+mn-ea"/>
                <a:cs typeface="Candara" panose="020E0502030303020204"/>
              </a:rPr>
              <a:t>write</a:t>
            </a:r>
            <a:endParaRPr kumimoji="0" kern="1200" cap="none" spc="0" normalizeH="0" baseline="0" noProof="0">
              <a:latin typeface="Candara" panose="020E0502030303020204"/>
              <a:ea typeface="+mn-ea"/>
              <a:cs typeface="Candara" panose="020E0502030303020204"/>
            </a:endParaRPr>
          </a:p>
          <a:p>
            <a:pPr marR="0" algn="ctr" defTabSz="914400" eaLnBrk="1" fontAlgn="auto" hangingPunct="1">
              <a:lnSpc>
                <a:spcPts val="206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kern="1200" cap="none" spc="-5" normalizeH="0" baseline="0" noProof="0" dirty="0">
                <a:solidFill>
                  <a:srgbClr val="FFFFFF"/>
                </a:solidFill>
                <a:latin typeface="Candara" panose="020E0502030303020204"/>
                <a:ea typeface="+mn-ea"/>
                <a:cs typeface="Candara" panose="020E0502030303020204"/>
              </a:rPr>
              <a:t>key</a:t>
            </a:r>
            <a:endParaRPr kumimoji="0" kern="1200" cap="none" spc="0" normalizeH="0" baseline="0" noProof="0">
              <a:latin typeface="Candara" panose="020E0502030303020204"/>
              <a:ea typeface="+mn-ea"/>
              <a:cs typeface="Candara" panose="020E0502030303020204"/>
            </a:endParaRPr>
          </a:p>
        </p:txBody>
      </p:sp>
      <p:grpSp>
        <p:nvGrpSpPr>
          <p:cNvPr id="12311" name="object 33"/>
          <p:cNvGrpSpPr/>
          <p:nvPr/>
        </p:nvGrpSpPr>
        <p:grpSpPr>
          <a:xfrm>
            <a:off x="6273800" y="1839913"/>
            <a:ext cx="2652713" cy="2001837"/>
            <a:chOff x="6273165" y="1839848"/>
            <a:chExt cx="2653030" cy="2002155"/>
          </a:xfrm>
        </p:grpSpPr>
        <p:sp>
          <p:nvSpPr>
            <p:cNvPr id="12321" name="object 34"/>
            <p:cNvSpPr/>
            <p:nvPr/>
          </p:nvSpPr>
          <p:spPr>
            <a:xfrm>
              <a:off x="6282690" y="1849373"/>
              <a:ext cx="2633980" cy="1983105"/>
            </a:xfrm>
            <a:custGeom>
              <a:avLst/>
              <a:gdLst/>
              <a:ahLst/>
              <a:cxnLst/>
              <a:pathLst>
                <a:path w="2633979" h="1983104">
                  <a:moveTo>
                    <a:pt x="2303017" y="0"/>
                  </a:moveTo>
                  <a:lnTo>
                    <a:pt x="0" y="0"/>
                  </a:lnTo>
                  <a:lnTo>
                    <a:pt x="0" y="1982724"/>
                  </a:lnTo>
                  <a:lnTo>
                    <a:pt x="2303017" y="1982724"/>
                  </a:lnTo>
                  <a:lnTo>
                    <a:pt x="2351848" y="1979140"/>
                  </a:lnTo>
                  <a:lnTo>
                    <a:pt x="2398455" y="1968732"/>
                  </a:lnTo>
                  <a:lnTo>
                    <a:pt x="2442326" y="1952009"/>
                  </a:lnTo>
                  <a:lnTo>
                    <a:pt x="2482951" y="1929484"/>
                  </a:lnTo>
                  <a:lnTo>
                    <a:pt x="2519817" y="1901667"/>
                  </a:lnTo>
                  <a:lnTo>
                    <a:pt x="2552415" y="1869069"/>
                  </a:lnTo>
                  <a:lnTo>
                    <a:pt x="2580232" y="1832203"/>
                  </a:lnTo>
                  <a:lnTo>
                    <a:pt x="2602757" y="1791578"/>
                  </a:lnTo>
                  <a:lnTo>
                    <a:pt x="2619480" y="1747707"/>
                  </a:lnTo>
                  <a:lnTo>
                    <a:pt x="2629888" y="1701100"/>
                  </a:lnTo>
                  <a:lnTo>
                    <a:pt x="2633471" y="1652270"/>
                  </a:lnTo>
                  <a:lnTo>
                    <a:pt x="2633471" y="330453"/>
                  </a:lnTo>
                  <a:lnTo>
                    <a:pt x="2629888" y="281623"/>
                  </a:lnTo>
                  <a:lnTo>
                    <a:pt x="2619480" y="235016"/>
                  </a:lnTo>
                  <a:lnTo>
                    <a:pt x="2602757" y="191145"/>
                  </a:lnTo>
                  <a:lnTo>
                    <a:pt x="2580232" y="150520"/>
                  </a:lnTo>
                  <a:lnTo>
                    <a:pt x="2552415" y="113654"/>
                  </a:lnTo>
                  <a:lnTo>
                    <a:pt x="2519817" y="81056"/>
                  </a:lnTo>
                  <a:lnTo>
                    <a:pt x="2482951" y="53239"/>
                  </a:lnTo>
                  <a:lnTo>
                    <a:pt x="2442326" y="30714"/>
                  </a:lnTo>
                  <a:lnTo>
                    <a:pt x="2398455" y="13991"/>
                  </a:lnTo>
                  <a:lnTo>
                    <a:pt x="2351848" y="3583"/>
                  </a:lnTo>
                  <a:lnTo>
                    <a:pt x="2303017" y="0"/>
                  </a:lnTo>
                  <a:close/>
                </a:path>
              </a:pathLst>
            </a:custGeom>
            <a:solidFill>
              <a:srgbClr val="DBD4ED">
                <a:alpha val="90195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2322" name="object 35"/>
            <p:cNvSpPr/>
            <p:nvPr/>
          </p:nvSpPr>
          <p:spPr>
            <a:xfrm>
              <a:off x="6282690" y="1849373"/>
              <a:ext cx="2633980" cy="1983105"/>
            </a:xfrm>
            <a:custGeom>
              <a:avLst/>
              <a:gdLst/>
              <a:ahLst/>
              <a:cxnLst/>
              <a:pathLst>
                <a:path w="2633979" h="1983104">
                  <a:moveTo>
                    <a:pt x="2633471" y="330453"/>
                  </a:moveTo>
                  <a:lnTo>
                    <a:pt x="2633471" y="1652270"/>
                  </a:lnTo>
                  <a:lnTo>
                    <a:pt x="2629888" y="1701100"/>
                  </a:lnTo>
                  <a:lnTo>
                    <a:pt x="2619480" y="1747707"/>
                  </a:lnTo>
                  <a:lnTo>
                    <a:pt x="2602757" y="1791578"/>
                  </a:lnTo>
                  <a:lnTo>
                    <a:pt x="2580232" y="1832203"/>
                  </a:lnTo>
                  <a:lnTo>
                    <a:pt x="2552415" y="1869069"/>
                  </a:lnTo>
                  <a:lnTo>
                    <a:pt x="2519817" y="1901667"/>
                  </a:lnTo>
                  <a:lnTo>
                    <a:pt x="2482951" y="1929484"/>
                  </a:lnTo>
                  <a:lnTo>
                    <a:pt x="2442326" y="1952009"/>
                  </a:lnTo>
                  <a:lnTo>
                    <a:pt x="2398455" y="1968732"/>
                  </a:lnTo>
                  <a:lnTo>
                    <a:pt x="2351848" y="1979140"/>
                  </a:lnTo>
                  <a:lnTo>
                    <a:pt x="2303017" y="1982724"/>
                  </a:lnTo>
                  <a:lnTo>
                    <a:pt x="0" y="1982724"/>
                  </a:lnTo>
                  <a:lnTo>
                    <a:pt x="0" y="0"/>
                  </a:lnTo>
                  <a:lnTo>
                    <a:pt x="2303017" y="0"/>
                  </a:lnTo>
                  <a:lnTo>
                    <a:pt x="2351848" y="3583"/>
                  </a:lnTo>
                  <a:lnTo>
                    <a:pt x="2398455" y="13991"/>
                  </a:lnTo>
                  <a:lnTo>
                    <a:pt x="2442326" y="30714"/>
                  </a:lnTo>
                  <a:lnTo>
                    <a:pt x="2482951" y="53239"/>
                  </a:lnTo>
                  <a:lnTo>
                    <a:pt x="2519817" y="81056"/>
                  </a:lnTo>
                  <a:lnTo>
                    <a:pt x="2552415" y="113654"/>
                  </a:lnTo>
                  <a:lnTo>
                    <a:pt x="2580232" y="150520"/>
                  </a:lnTo>
                  <a:lnTo>
                    <a:pt x="2602757" y="191145"/>
                  </a:lnTo>
                  <a:lnTo>
                    <a:pt x="2619480" y="235016"/>
                  </a:lnTo>
                  <a:lnTo>
                    <a:pt x="2629888" y="281623"/>
                  </a:lnTo>
                  <a:lnTo>
                    <a:pt x="2633471" y="330453"/>
                  </a:lnTo>
                  <a:close/>
                </a:path>
              </a:pathLst>
            </a:custGeom>
            <a:noFill/>
            <a:ln w="19050" cap="flat" cmpd="sng">
              <a:solidFill>
                <a:srgbClr val="221742">
                  <a:alpha val="100000"/>
                </a:srgbClr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6315075" y="2103438"/>
            <a:ext cx="2454275" cy="1438275"/>
          </a:xfrm>
          <a:prstGeom prst="rect">
            <a:avLst/>
          </a:prstGeom>
        </p:spPr>
        <p:txBody>
          <a:bodyPr vert="horz" wrap="square" lIns="0" tIns="31115" rIns="0" bIns="0" rtlCol="0">
            <a:spAutoFit/>
          </a:bodyPr>
          <a:p>
            <a:pPr marL="127000" indent="-114300" defTabSz="914400" eaLnBrk="1" hangingPunct="1">
              <a:lnSpc>
                <a:spcPts val="1325"/>
              </a:lnSpc>
              <a:spcBef>
                <a:spcPts val="250"/>
              </a:spcBef>
              <a:buChar char="•"/>
              <a:tabLst>
                <a:tab pos="127000" algn="l"/>
              </a:tabLst>
            </a:pPr>
            <a:r>
              <a:rPr lang="zh-CN" altLang="x-none" sz="1200">
                <a:latin typeface="Candara" panose="020E0502030303020204" pitchFamily="34" charset="0"/>
                <a:cs typeface="Candara" panose="020E0502030303020204" pitchFamily="34" charset="0"/>
              </a:rPr>
              <a:t>When a block cipher in CBC mode is  used, an initialization vector (IV) is  maintained for each key</a:t>
            </a:r>
            <a:endParaRPr lang="zh-CN" altLang="x-none" sz="1200" dirty="0">
              <a:latin typeface="Candara" panose="020E0502030303020204" pitchFamily="34" charset="0"/>
              <a:cs typeface="Candara" panose="020E0502030303020204" pitchFamily="34" charset="0"/>
            </a:endParaRPr>
          </a:p>
          <a:p>
            <a:pPr marL="127000" indent="-114300" defTabSz="914400" eaLnBrk="1" hangingPunct="1">
              <a:lnSpc>
                <a:spcPts val="1325"/>
              </a:lnSpc>
              <a:spcBef>
                <a:spcPts val="225"/>
              </a:spcBef>
              <a:buChar char="•"/>
              <a:tabLst>
                <a:tab pos="127000" algn="l"/>
              </a:tabLst>
            </a:pPr>
            <a:r>
              <a:rPr lang="zh-CN" altLang="x-none" sz="1200">
                <a:latin typeface="Candara" panose="020E0502030303020204" pitchFamily="34" charset="0"/>
                <a:cs typeface="Candara" panose="020E0502030303020204" pitchFamily="34" charset="0"/>
              </a:rPr>
              <a:t>This field is first initialized by the  TLS Handshake Protocol</a:t>
            </a:r>
            <a:endParaRPr lang="zh-CN" altLang="x-none" sz="1200" dirty="0">
              <a:latin typeface="Candara" panose="020E0502030303020204" pitchFamily="34" charset="0"/>
              <a:cs typeface="Candara" panose="020E0502030303020204" pitchFamily="34" charset="0"/>
            </a:endParaRPr>
          </a:p>
          <a:p>
            <a:pPr marL="127000" indent="-114300" algn="just" defTabSz="914400" eaLnBrk="1" hangingPunct="1">
              <a:lnSpc>
                <a:spcPts val="1325"/>
              </a:lnSpc>
              <a:spcBef>
                <a:spcPts val="215"/>
              </a:spcBef>
              <a:buChar char="•"/>
              <a:tabLst>
                <a:tab pos="127000" algn="l"/>
              </a:tabLst>
            </a:pPr>
            <a:r>
              <a:rPr lang="zh-CN" altLang="x-none" sz="1200">
                <a:latin typeface="Candara" panose="020E0502030303020204" pitchFamily="34" charset="0"/>
                <a:cs typeface="Candara" panose="020E0502030303020204" pitchFamily="34" charset="0"/>
              </a:rPr>
              <a:t>The final ciphertext block from each  record is preserved for use as the IV  with the following record</a:t>
            </a:r>
            <a:endParaRPr lang="zh-CN" altLang="x-none" sz="1200" dirty="0">
              <a:latin typeface="Candara" panose="020E0502030303020204" pitchFamily="34" charset="0"/>
              <a:ea typeface="Candara" panose="020E0502030303020204" pitchFamily="34" charset="0"/>
            </a:endParaRPr>
          </a:p>
        </p:txBody>
      </p:sp>
      <p:pic>
        <p:nvPicPr>
          <p:cNvPr id="12313" name="object 3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00600" y="1600200"/>
            <a:ext cx="1481138" cy="24796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8" name="object 38"/>
          <p:cNvSpPr txBox="1"/>
          <p:nvPr/>
        </p:nvSpPr>
        <p:spPr>
          <a:xfrm>
            <a:off x="4937125" y="2538413"/>
            <a:ext cx="1208088" cy="550863"/>
          </a:xfrm>
          <a:prstGeom prst="rect">
            <a:avLst/>
          </a:prstGeom>
        </p:spPr>
        <p:txBody>
          <a:bodyPr vert="horz" wrap="square" lIns="0" tIns="41275" rIns="0" bIns="0" rtlCol="0">
            <a:spAutoFit/>
          </a:bodyPr>
          <a:p>
            <a:pPr marL="244475" indent="-233045" eaLnBrk="1" hangingPunct="1">
              <a:lnSpc>
                <a:spcPts val="1975"/>
              </a:lnSpc>
              <a:spcBef>
                <a:spcPts val="325"/>
              </a:spcBef>
              <a:buNone/>
            </a:pPr>
            <a:r>
              <a:rPr lang="zh-CN" altLang="x-none">
                <a:solidFill>
                  <a:srgbClr val="FFFFFF"/>
                </a:solidFill>
                <a:latin typeface="Candara" panose="020E0502030303020204" pitchFamily="34" charset="0"/>
                <a:cs typeface="Candara" panose="020E0502030303020204" pitchFamily="34" charset="0"/>
              </a:rPr>
              <a:t>Initialization  vectors</a:t>
            </a:r>
            <a:endParaRPr lang="zh-CN" altLang="x-none" dirty="0">
              <a:latin typeface="Candara" panose="020E0502030303020204" pitchFamily="34" charset="0"/>
              <a:ea typeface="Candara" panose="020E0502030303020204" pitchFamily="34" charset="0"/>
            </a:endParaRPr>
          </a:p>
        </p:txBody>
      </p:sp>
      <p:grpSp>
        <p:nvGrpSpPr>
          <p:cNvPr id="12315" name="object 39"/>
          <p:cNvGrpSpPr/>
          <p:nvPr/>
        </p:nvGrpSpPr>
        <p:grpSpPr>
          <a:xfrm>
            <a:off x="6273800" y="4325938"/>
            <a:ext cx="2652713" cy="2238375"/>
            <a:chOff x="6273165" y="4325492"/>
            <a:chExt cx="2653030" cy="2238375"/>
          </a:xfrm>
        </p:grpSpPr>
        <p:sp>
          <p:nvSpPr>
            <p:cNvPr id="12319" name="object 40"/>
            <p:cNvSpPr/>
            <p:nvPr/>
          </p:nvSpPr>
          <p:spPr>
            <a:xfrm>
              <a:off x="6282690" y="4335017"/>
              <a:ext cx="2633980" cy="2219325"/>
            </a:xfrm>
            <a:custGeom>
              <a:avLst/>
              <a:gdLst/>
              <a:ahLst/>
              <a:cxnLst/>
              <a:pathLst>
                <a:path w="2633979" h="2219325">
                  <a:moveTo>
                    <a:pt x="2263648" y="0"/>
                  </a:moveTo>
                  <a:lnTo>
                    <a:pt x="0" y="0"/>
                  </a:lnTo>
                  <a:lnTo>
                    <a:pt x="0" y="2218943"/>
                  </a:lnTo>
                  <a:lnTo>
                    <a:pt x="2263648" y="2218943"/>
                  </a:lnTo>
                  <a:lnTo>
                    <a:pt x="2310031" y="2216062"/>
                  </a:lnTo>
                  <a:lnTo>
                    <a:pt x="2354697" y="2207648"/>
                  </a:lnTo>
                  <a:lnTo>
                    <a:pt x="2397299" y="2194049"/>
                  </a:lnTo>
                  <a:lnTo>
                    <a:pt x="2437489" y="2175611"/>
                  </a:lnTo>
                  <a:lnTo>
                    <a:pt x="2474922" y="2152681"/>
                  </a:lnTo>
                  <a:lnTo>
                    <a:pt x="2509249" y="2125605"/>
                  </a:lnTo>
                  <a:lnTo>
                    <a:pt x="2540125" y="2094730"/>
                  </a:lnTo>
                  <a:lnTo>
                    <a:pt x="2567203" y="2060402"/>
                  </a:lnTo>
                  <a:lnTo>
                    <a:pt x="2590134" y="2022968"/>
                  </a:lnTo>
                  <a:lnTo>
                    <a:pt x="2608574" y="1982776"/>
                  </a:lnTo>
                  <a:lnTo>
                    <a:pt x="2622175" y="1940170"/>
                  </a:lnTo>
                  <a:lnTo>
                    <a:pt x="2630590" y="1895498"/>
                  </a:lnTo>
                  <a:lnTo>
                    <a:pt x="2633471" y="1849107"/>
                  </a:lnTo>
                  <a:lnTo>
                    <a:pt x="2633471" y="369823"/>
                  </a:lnTo>
                  <a:lnTo>
                    <a:pt x="2630590" y="323440"/>
                  </a:lnTo>
                  <a:lnTo>
                    <a:pt x="2622175" y="278774"/>
                  </a:lnTo>
                  <a:lnTo>
                    <a:pt x="2608574" y="236172"/>
                  </a:lnTo>
                  <a:lnTo>
                    <a:pt x="2590134" y="195982"/>
                  </a:lnTo>
                  <a:lnTo>
                    <a:pt x="2567203" y="158549"/>
                  </a:lnTo>
                  <a:lnTo>
                    <a:pt x="2540125" y="124222"/>
                  </a:lnTo>
                  <a:lnTo>
                    <a:pt x="2509249" y="93346"/>
                  </a:lnTo>
                  <a:lnTo>
                    <a:pt x="2474922" y="66268"/>
                  </a:lnTo>
                  <a:lnTo>
                    <a:pt x="2437489" y="43337"/>
                  </a:lnTo>
                  <a:lnTo>
                    <a:pt x="2397299" y="24897"/>
                  </a:lnTo>
                  <a:lnTo>
                    <a:pt x="2354697" y="11296"/>
                  </a:lnTo>
                  <a:lnTo>
                    <a:pt x="2310031" y="2881"/>
                  </a:lnTo>
                  <a:lnTo>
                    <a:pt x="2263648" y="0"/>
                  </a:lnTo>
                  <a:close/>
                </a:path>
              </a:pathLst>
            </a:custGeom>
            <a:solidFill>
              <a:srgbClr val="DBD4ED">
                <a:alpha val="90195"/>
              </a:srgb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2320" name="object 41"/>
            <p:cNvSpPr/>
            <p:nvPr/>
          </p:nvSpPr>
          <p:spPr>
            <a:xfrm>
              <a:off x="6282690" y="4335017"/>
              <a:ext cx="2633980" cy="2219325"/>
            </a:xfrm>
            <a:custGeom>
              <a:avLst/>
              <a:gdLst/>
              <a:ahLst/>
              <a:cxnLst/>
              <a:pathLst>
                <a:path w="2633979" h="2219325">
                  <a:moveTo>
                    <a:pt x="2633471" y="369823"/>
                  </a:moveTo>
                  <a:lnTo>
                    <a:pt x="2633471" y="1849107"/>
                  </a:lnTo>
                  <a:lnTo>
                    <a:pt x="2630590" y="1895498"/>
                  </a:lnTo>
                  <a:lnTo>
                    <a:pt x="2622175" y="1940170"/>
                  </a:lnTo>
                  <a:lnTo>
                    <a:pt x="2608574" y="1982776"/>
                  </a:lnTo>
                  <a:lnTo>
                    <a:pt x="2590134" y="2022968"/>
                  </a:lnTo>
                  <a:lnTo>
                    <a:pt x="2567203" y="2060402"/>
                  </a:lnTo>
                  <a:lnTo>
                    <a:pt x="2540125" y="2094730"/>
                  </a:lnTo>
                  <a:lnTo>
                    <a:pt x="2509249" y="2125605"/>
                  </a:lnTo>
                  <a:lnTo>
                    <a:pt x="2474922" y="2152681"/>
                  </a:lnTo>
                  <a:lnTo>
                    <a:pt x="2437489" y="2175611"/>
                  </a:lnTo>
                  <a:lnTo>
                    <a:pt x="2397299" y="2194049"/>
                  </a:lnTo>
                  <a:lnTo>
                    <a:pt x="2354697" y="2207648"/>
                  </a:lnTo>
                  <a:lnTo>
                    <a:pt x="2310031" y="2216062"/>
                  </a:lnTo>
                  <a:lnTo>
                    <a:pt x="2263648" y="2218943"/>
                  </a:lnTo>
                  <a:lnTo>
                    <a:pt x="0" y="2218943"/>
                  </a:lnTo>
                  <a:lnTo>
                    <a:pt x="0" y="0"/>
                  </a:lnTo>
                  <a:lnTo>
                    <a:pt x="2263648" y="0"/>
                  </a:lnTo>
                  <a:lnTo>
                    <a:pt x="2310031" y="2881"/>
                  </a:lnTo>
                  <a:lnTo>
                    <a:pt x="2354697" y="11296"/>
                  </a:lnTo>
                  <a:lnTo>
                    <a:pt x="2397299" y="24897"/>
                  </a:lnTo>
                  <a:lnTo>
                    <a:pt x="2437489" y="43337"/>
                  </a:lnTo>
                  <a:lnTo>
                    <a:pt x="2474922" y="66268"/>
                  </a:lnTo>
                  <a:lnTo>
                    <a:pt x="2509249" y="93346"/>
                  </a:lnTo>
                  <a:lnTo>
                    <a:pt x="2540125" y="124222"/>
                  </a:lnTo>
                  <a:lnTo>
                    <a:pt x="2567203" y="158549"/>
                  </a:lnTo>
                  <a:lnTo>
                    <a:pt x="2590134" y="195982"/>
                  </a:lnTo>
                  <a:lnTo>
                    <a:pt x="2608574" y="236172"/>
                  </a:lnTo>
                  <a:lnTo>
                    <a:pt x="2622175" y="278774"/>
                  </a:lnTo>
                  <a:lnTo>
                    <a:pt x="2630590" y="323440"/>
                  </a:lnTo>
                  <a:lnTo>
                    <a:pt x="2633471" y="369823"/>
                  </a:lnTo>
                  <a:close/>
                </a:path>
              </a:pathLst>
            </a:custGeom>
            <a:noFill/>
            <a:ln w="19050" cap="flat" cmpd="sng">
              <a:solidFill>
                <a:srgbClr val="221742">
                  <a:alpha val="100000"/>
                </a:srgbClr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</p:grpSp>
      <p:sp>
        <p:nvSpPr>
          <p:cNvPr id="42" name="object 42"/>
          <p:cNvSpPr txBox="1"/>
          <p:nvPr/>
        </p:nvSpPr>
        <p:spPr>
          <a:xfrm>
            <a:off x="6289675" y="4540250"/>
            <a:ext cx="2501900" cy="1773238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p>
            <a:pPr marL="152400" indent="-114300" defTabSz="914400" eaLnBrk="1" hangingPunct="1">
              <a:lnSpc>
                <a:spcPts val="1325"/>
              </a:lnSpc>
              <a:spcBef>
                <a:spcPts val="240"/>
              </a:spcBef>
              <a:buChar char="•"/>
              <a:tabLst>
                <a:tab pos="152400" algn="l"/>
              </a:tabLst>
            </a:pPr>
            <a:r>
              <a:rPr lang="zh-CN" altLang="x-none" sz="1200">
                <a:latin typeface="Candara" panose="020E0502030303020204" pitchFamily="34" charset="0"/>
                <a:cs typeface="Candara" panose="020E0502030303020204" pitchFamily="34" charset="0"/>
              </a:rPr>
              <a:t>Each party maintains separate  sequence numbers for transmitted  and received messages for each  connection</a:t>
            </a:r>
            <a:endParaRPr lang="zh-CN" altLang="x-none" sz="1200" dirty="0">
              <a:latin typeface="Candara" panose="020E0502030303020204" pitchFamily="34" charset="0"/>
              <a:cs typeface="Candara" panose="020E0502030303020204" pitchFamily="34" charset="0"/>
            </a:endParaRPr>
          </a:p>
          <a:p>
            <a:pPr marL="152400" indent="-114300" defTabSz="914400" eaLnBrk="1" hangingPunct="1">
              <a:lnSpc>
                <a:spcPct val="91000"/>
              </a:lnSpc>
              <a:spcBef>
                <a:spcPts val="200"/>
              </a:spcBef>
              <a:buChar char="•"/>
              <a:tabLst>
                <a:tab pos="152400" algn="l"/>
              </a:tabLst>
            </a:pPr>
            <a:r>
              <a:rPr lang="zh-CN" altLang="x-none" sz="1200">
                <a:latin typeface="Candara" panose="020E0502030303020204" pitchFamily="34" charset="0"/>
                <a:cs typeface="Candara" panose="020E0502030303020204" pitchFamily="34" charset="0"/>
              </a:rPr>
              <a:t>When a party sends or receives a  change cipher spec message, the  appropriate sequence number is set  to zero</a:t>
            </a:r>
            <a:endParaRPr lang="zh-CN" altLang="x-none" sz="1200" dirty="0">
              <a:latin typeface="Candara" panose="020E0502030303020204" pitchFamily="34" charset="0"/>
              <a:cs typeface="Candara" panose="020E0502030303020204" pitchFamily="34" charset="0"/>
            </a:endParaRPr>
          </a:p>
          <a:p>
            <a:pPr marL="152400" indent="-114300" defTabSz="914400" eaLnBrk="1" hangingPunct="1">
              <a:lnSpc>
                <a:spcPts val="1325"/>
              </a:lnSpc>
              <a:spcBef>
                <a:spcPts val="250"/>
              </a:spcBef>
              <a:buChar char="•"/>
              <a:tabLst>
                <a:tab pos="152400" algn="l"/>
              </a:tabLst>
            </a:pPr>
            <a:r>
              <a:rPr lang="zh-CN" altLang="x-none" sz="1200">
                <a:latin typeface="Candara" panose="020E0502030303020204" pitchFamily="34" charset="0"/>
                <a:cs typeface="Candara" panose="020E0502030303020204" pitchFamily="34" charset="0"/>
              </a:rPr>
              <a:t>Sequence numbers may not exceed  2</a:t>
            </a:r>
            <a:r>
              <a:rPr lang="zh-CN" altLang="x-none" sz="1200" baseline="24000">
                <a:latin typeface="Candara" panose="020E0502030303020204" pitchFamily="34" charset="0"/>
                <a:cs typeface="Candara" panose="020E0502030303020204" pitchFamily="34" charset="0"/>
              </a:rPr>
              <a:t>64 </a:t>
            </a:r>
            <a:r>
              <a:rPr lang="zh-CN" altLang="x-none" sz="1200">
                <a:latin typeface="Candara" panose="020E0502030303020204" pitchFamily="34" charset="0"/>
                <a:cs typeface="Candara" panose="020E0502030303020204" pitchFamily="34" charset="0"/>
              </a:rPr>
              <a:t>- 1</a:t>
            </a:r>
            <a:endParaRPr lang="zh-CN" altLang="x-none" sz="1200" dirty="0">
              <a:latin typeface="Candara" panose="020E0502030303020204" pitchFamily="34" charset="0"/>
              <a:ea typeface="Candara" panose="020E0502030303020204" pitchFamily="34" charset="0"/>
            </a:endParaRPr>
          </a:p>
        </p:txBody>
      </p:sp>
      <p:pic>
        <p:nvPicPr>
          <p:cNvPr id="12317" name="object 4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00600" y="4203700"/>
            <a:ext cx="1481138" cy="24796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4" name="object 44"/>
          <p:cNvSpPr txBox="1"/>
          <p:nvPr/>
        </p:nvSpPr>
        <p:spPr>
          <a:xfrm>
            <a:off x="5056188" y="5143500"/>
            <a:ext cx="969963" cy="549275"/>
          </a:xfrm>
          <a:prstGeom prst="rect">
            <a:avLst/>
          </a:prstGeom>
        </p:spPr>
        <p:txBody>
          <a:bodyPr vert="horz" wrap="square" lIns="0" tIns="41275" rIns="0" bIns="0" rtlCol="0">
            <a:spAutoFit/>
          </a:bodyPr>
          <a:p>
            <a:pPr marL="57150" indent="-44450" eaLnBrk="1" hangingPunct="1">
              <a:lnSpc>
                <a:spcPts val="1975"/>
              </a:lnSpc>
              <a:spcBef>
                <a:spcPts val="325"/>
              </a:spcBef>
              <a:buNone/>
            </a:pPr>
            <a:r>
              <a:rPr lang="zh-CN" altLang="x-none">
                <a:solidFill>
                  <a:srgbClr val="FFFFFF"/>
                </a:solidFill>
                <a:latin typeface="Candara" panose="020E0502030303020204" pitchFamily="34" charset="0"/>
                <a:cs typeface="Candara" panose="020E0502030303020204" pitchFamily="34" charset="0"/>
              </a:rPr>
              <a:t>Sequence  numbers</a:t>
            </a:r>
            <a:endParaRPr lang="zh-CN" altLang="x-none" dirty="0">
              <a:latin typeface="Candara" panose="020E0502030303020204" pitchFamily="34" charset="0"/>
              <a:ea typeface="Candara" panose="020E0502030303020204" pitchFamily="34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13049</Words>
  <Application>WPS Presentation</Application>
  <PresentationFormat>On-screen Show (4:3)</PresentationFormat>
  <Paragraphs>378</Paragraphs>
  <Slides>36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36</vt:i4>
      </vt:variant>
    </vt:vector>
  </HeadingPairs>
  <TitlesOfParts>
    <vt:vector size="49" baseType="lpstr">
      <vt:lpstr>Arial</vt:lpstr>
      <vt:lpstr>SimSun</vt:lpstr>
      <vt:lpstr>Wingdings</vt:lpstr>
      <vt:lpstr>Calibri</vt:lpstr>
      <vt:lpstr>Times New Roman</vt:lpstr>
      <vt:lpstr>Candara</vt:lpstr>
      <vt:lpstr>Arial MT</vt:lpstr>
      <vt:lpstr>Courier New</vt:lpstr>
      <vt:lpstr>Arial</vt:lpstr>
      <vt:lpstr>Candara</vt:lpstr>
      <vt:lpstr>Microsoft YaHei</vt:lpstr>
      <vt:lpstr>Arial Unicode MS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William Stallings, Cryptography and Network Security 5/e</dc:title>
  <dc:creator>Dr Lawrie Brown</dc:creator>
  <dc:subject>Lecture Overheads - Ch 16</dc:subject>
  <cp:lastModifiedBy>Dr. V. Padmavathi Associate Pr</cp:lastModifiedBy>
  <cp:revision>6</cp:revision>
  <dcterms:created xsi:type="dcterms:W3CDTF">2023-10-01T13:49:28Z</dcterms:created>
  <dcterms:modified xsi:type="dcterms:W3CDTF">2025-10-13T04:29:00Z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2022-05-23T05:30:00Z</vt:filetime>
  </property>
  <property fmtid="{D5CDD505-2E9C-101B-9397-08002B2CF9AE}" pid="3" name="Creator">
    <vt:lpwstr>Microsoft� PowerPoint� for Microsoft 365</vt:lpwstr>
  </property>
  <property fmtid="{D5CDD505-2E9C-101B-9397-08002B2CF9AE}" pid="4" name="LastSaved">
    <vt:filetime>2023-10-01T05:30:00Z</vt:filetime>
  </property>
  <property fmtid="{D5CDD505-2E9C-101B-9397-08002B2CF9AE}" pid="5" name="ICV">
    <vt:lpwstr>D0755A0551254186A38D0F31D4B065E4_12</vt:lpwstr>
  </property>
  <property fmtid="{D5CDD505-2E9C-101B-9397-08002B2CF9AE}" pid="6" name="KSOProductBuildVer">
    <vt:lpwstr>1033-12.2.0.23131</vt:lpwstr>
  </property>
</Properties>
</file>